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81" r:id="rId4"/>
    <p:sldId id="275" r:id="rId5"/>
    <p:sldId id="277" r:id="rId6"/>
    <p:sldId id="280" r:id="rId7"/>
    <p:sldId id="278" r:id="rId8"/>
    <p:sldId id="262" r:id="rId9"/>
    <p:sldId id="279" r:id="rId10"/>
    <p:sldId id="282" r:id="rId11"/>
    <p:sldId id="284" r:id="rId12"/>
    <p:sldId id="286" r:id="rId13"/>
    <p:sldId id="283" r:id="rId14"/>
    <p:sldId id="274" r:id="rId15"/>
    <p:sldId id="285" r:id="rId16"/>
    <p:sldId id="269" r:id="rId17"/>
    <p:sldId id="264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>
          <p15:clr>
            <a:srgbClr val="A4A3A4"/>
          </p15:clr>
        </p15:guide>
        <p15:guide id="2" pos="3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4F3"/>
    <a:srgbClr val="FCFCFC"/>
    <a:srgbClr val="3865F4"/>
    <a:srgbClr val="AFAFF2"/>
    <a:srgbClr val="ADADF3"/>
    <a:srgbClr val="005AE0"/>
    <a:srgbClr val="2254F4"/>
    <a:srgbClr val="F3F3F3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6374"/>
  </p:normalViewPr>
  <p:slideViewPr>
    <p:cSldViewPr snapToGrid="0" showGuides="1">
      <p:cViewPr varScale="1">
        <p:scale>
          <a:sx n="82" d="100"/>
          <a:sy n="82" d="100"/>
        </p:scale>
        <p:origin x="91" y="211"/>
      </p:cViewPr>
      <p:guideLst>
        <p:guide orient="horz" pos="2138"/>
        <p:guide pos="3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68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1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0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3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7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47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34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76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471" y="6506082"/>
            <a:ext cx="2742787" cy="25480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B3B3B3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第 </a:t>
            </a:r>
            <a:fld id="{8C92ADDF-ABC6-4EEC-846D-A1AE2D410679}" type="slidenum">
              <a:rPr lang="zh-CN" altLang="en-US" smtClean="0"/>
              <a:t>‹#›</a:t>
            </a:fld>
            <a:r>
              <a:rPr lang="zh-CN" altLang="en-US" dirty="0"/>
              <a:t> 页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sz="quarter" idx="26" hasCustomPrompt="1"/>
          </p:nvPr>
        </p:nvSpPr>
        <p:spPr>
          <a:xfrm>
            <a:off x="6127750" y="2431416"/>
            <a:ext cx="5701755" cy="3464348"/>
          </a:xfrm>
          <a:noFill/>
        </p:spPr>
        <p:txBody>
          <a:bodyPr>
            <a:noAutofit/>
          </a:bodyPr>
          <a:lstStyle>
            <a:lvl1pPr marL="228600" indent="-228600">
              <a:buClr>
                <a:srgbClr val="005AE0"/>
              </a:buClr>
              <a:buFont typeface="Wingdings" panose="05000000000000000000" pitchFamily="2" charset="2"/>
              <a:buChar char="l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Font typeface="Wingdings" panose="05000000000000000000" pitchFamily="2" charset="2"/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Font typeface="Wingdings" panose="05000000000000000000" pitchFamily="2" charset="2"/>
              <a:buNone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单击此处编辑母版文本样式（</a:t>
            </a:r>
            <a:r>
              <a:rPr kumimoji="1" lang="zh-CN" altLang="zh-CN" dirty="0"/>
              <a:t>1</a:t>
            </a:r>
            <a:r>
              <a:rPr kumimoji="1" lang="en-US" altLang="zh-CN" dirty="0"/>
              <a:t>0-14</a:t>
            </a:r>
            <a:r>
              <a:rPr kumimoji="1" lang="zh-CN" altLang="en-US" dirty="0"/>
              <a:t>号字）</a:t>
            </a:r>
          </a:p>
          <a:p>
            <a:pPr lvl="1"/>
            <a:endParaRPr kumimoji="1"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sz="quarter" idx="27" hasCustomPrompt="1"/>
          </p:nvPr>
        </p:nvSpPr>
        <p:spPr>
          <a:xfrm>
            <a:off x="381000" y="2431416"/>
            <a:ext cx="5667375" cy="3464348"/>
          </a:xfrm>
          <a:noFill/>
        </p:spPr>
        <p:txBody>
          <a:bodyPr>
            <a:noAutofit/>
          </a:bodyPr>
          <a:lstStyle>
            <a:lvl1pPr marL="228600" indent="-228600">
              <a:buClr>
                <a:srgbClr val="005AE0"/>
              </a:buClr>
              <a:buFont typeface="Wingdings" panose="05000000000000000000" pitchFamily="2" charset="2"/>
              <a:buChar char="l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Font typeface="Wingdings" panose="05000000000000000000" pitchFamily="2" charset="2"/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Font typeface="Wingdings" panose="05000000000000000000" pitchFamily="2" charset="2"/>
              <a:buNone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Font typeface="Wingdings" panose="05000000000000000000" pitchFamily="2" charset="2"/>
              <a:buNone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单击此处编辑母版文本样式（</a:t>
            </a:r>
            <a:r>
              <a:rPr kumimoji="1" lang="zh-CN" altLang="zh-CN" dirty="0"/>
              <a:t>1</a:t>
            </a:r>
            <a:r>
              <a:rPr kumimoji="1" lang="en-US" altLang="zh-CN" dirty="0"/>
              <a:t>0-14</a:t>
            </a:r>
            <a:r>
              <a:rPr kumimoji="1" lang="zh-CN" altLang="en-US" dirty="0"/>
              <a:t>号字）</a:t>
            </a:r>
          </a:p>
          <a:p>
            <a:pPr lvl="1"/>
            <a:endParaRPr kumimoji="1"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79817" y="6517759"/>
            <a:ext cx="2146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Wuxi </a:t>
            </a:r>
            <a:r>
              <a:rPr lang="en-US" altLang="zh-CN" sz="1000" b="0" i="0" spc="0" dirty="0" err="1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Boton</a:t>
            </a:r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Technology </a:t>
            </a:r>
            <a:r>
              <a:rPr lang="en-US" altLang="zh-CN" sz="1000" b="0" i="0" spc="0" dirty="0" err="1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Co.,Ltd</a:t>
            </a:r>
            <a:r>
              <a:rPr lang="en-US" altLang="zh-CN" sz="1000" b="0" i="0" spc="0" dirty="0">
                <a:solidFill>
                  <a:srgbClr val="CCCC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zh-CN" altLang="en-US" sz="1000" b="0" i="0" spc="0" dirty="0">
              <a:solidFill>
                <a:srgbClr val="CCCC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33" y="237766"/>
            <a:ext cx="1156474" cy="20366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1428358" y="329452"/>
            <a:ext cx="8504395" cy="37891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单击此处编辑标题（</a:t>
            </a:r>
            <a:r>
              <a:rPr lang="zh-CN" altLang="zh-CN" dirty="0"/>
              <a:t>2</a:t>
            </a:r>
            <a:r>
              <a:rPr lang="en-US" altLang="zh-CN" dirty="0"/>
              <a:t>0-28</a:t>
            </a:r>
            <a:r>
              <a:rPr lang="zh-CN" altLang="en-US" dirty="0"/>
              <a:t>号字）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8" y="194061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384517" y="428115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altLang="zh-CN" dirty="0"/>
              <a:t>Nr.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384517" y="1662658"/>
            <a:ext cx="4196735" cy="3132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 b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85800" indent="-228600">
              <a:buFont typeface="Arial" panose="020B0604020202020204" pitchFamily="34" charset="0"/>
              <a:buChar char="•"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二级标题单击此处编辑（</a:t>
            </a:r>
            <a:r>
              <a:rPr kumimoji="1" lang="en-US" altLang="zh-CN" dirty="0"/>
              <a:t>14-18</a:t>
            </a:r>
            <a:r>
              <a:rPr kumimoji="1" lang="zh-CN" altLang="en-US" dirty="0"/>
              <a:t>号字）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83"/>
          </p:nvPr>
        </p:nvSpPr>
        <p:spPr>
          <a:xfrm>
            <a:off x="391140" y="1318686"/>
            <a:ext cx="4190112" cy="3132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600" b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685800" indent="-228600">
              <a:buFont typeface="Arial" panose="020B0604020202020204" pitchFamily="34" charset="0"/>
              <a:buChar char="•"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1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de-DE" altLang="zh-CN" dirty="0"/>
              <a:t>Formatvorlagen des Textmasters bearbeiten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82" hasCustomPrompt="1"/>
          </p:nvPr>
        </p:nvSpPr>
        <p:spPr>
          <a:xfrm>
            <a:off x="1428750" y="734418"/>
            <a:ext cx="8504003" cy="36175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Titelmasterformat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101600"/>
            <a:ext cx="12192000" cy="69596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703955"/>
            <a:ext cx="12192000" cy="3154045"/>
          </a:xfrm>
          <a:prstGeom prst="rect">
            <a:avLst/>
          </a:prstGeom>
        </p:spPr>
      </p:pic>
      <p:pic>
        <p:nvPicPr>
          <p:cNvPr id="9103" name="image 1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115570"/>
            <a:ext cx="12192000" cy="3810000"/>
          </a:xfrm>
          <a:prstGeom prst="rect">
            <a:avLst/>
          </a:prstGeom>
        </p:spPr>
      </p:pic>
      <p:pic>
        <p:nvPicPr>
          <p:cNvPr id="9104" name="image 10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-137795"/>
            <a:ext cx="12192000" cy="3842385"/>
          </a:xfrm>
          <a:prstGeom prst="rect">
            <a:avLst/>
          </a:prstGeom>
        </p:spPr>
      </p:pic>
      <p:pic>
        <p:nvPicPr>
          <p:cNvPr id="9105" name="image 10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1611250" y="2645792"/>
            <a:ext cx="8926322" cy="140335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35850" y="2486660"/>
            <a:ext cx="8909050" cy="1397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800" b="1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前端微服务架构</a:t>
            </a:r>
            <a:endParaRPr lang="zh-CN" sz="8800" b="1" i="0" dirty="0" smtClean="0">
              <a:solidFill>
                <a:srgbClr val="FFFFFF"/>
              </a:solidFill>
              <a:latin typeface="OPPOSans-B" panose="00020600040101010101" charset="-122"/>
              <a:ea typeface="OPPOSans-B" panose="00020600040101010101" charset="-122"/>
            </a:endParaRPr>
          </a:p>
        </p:txBody>
      </p:sp>
      <p:pic>
        <p:nvPicPr>
          <p:cNvPr id="9108" name="image 10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22971" y="2578799"/>
            <a:ext cx="3291332" cy="240411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715770" y="2245360"/>
            <a:ext cx="6071870" cy="3143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100" b="1" i="0" spc="2000" dirty="0" smtClean="0">
                <a:solidFill>
                  <a:srgbClr val="FFFFFF"/>
                </a:solidFill>
                <a:uFillTx/>
                <a:latin typeface="OPPOSans-R" charset="0"/>
                <a:ea typeface="OPPOSans-R" panose="00020600040101010101" charset="-122"/>
              </a:rPr>
              <a:t>无锡宝通科技股份有限公司</a:t>
            </a:r>
          </a:p>
        </p:txBody>
      </p:sp>
      <p:pic>
        <p:nvPicPr>
          <p:cNvPr id="91010" name="image 10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35851" y="3903917"/>
            <a:ext cx="7436485" cy="977011"/>
          </a:xfrm>
          <a:prstGeom prst="rect">
            <a:avLst/>
          </a:prstGeom>
        </p:spPr>
      </p:pic>
      <p:sp>
        <p:nvSpPr>
          <p:cNvPr id="1011" name="Object 1011"/>
          <p:cNvSpPr txBox="1"/>
          <p:nvPr/>
        </p:nvSpPr>
        <p:spPr>
          <a:xfrm>
            <a:off x="840613" y="3908679"/>
            <a:ext cx="9507036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—— </a:t>
            </a:r>
            <a:r>
              <a:rPr lang="zh-CN" altLang="en-US" sz="5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工业互联网应用迁移指南</a:t>
            </a:r>
            <a:endParaRPr lang="zh-CN" sz="5400" b="0" i="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022" name="image 102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1313" y="5686235"/>
            <a:ext cx="1286764" cy="286512"/>
          </a:xfrm>
          <a:prstGeom prst="rect">
            <a:avLst/>
          </a:prstGeom>
        </p:spPr>
      </p:pic>
      <p:sp>
        <p:nvSpPr>
          <p:cNvPr id="1023" name="Object 1023"/>
          <p:cNvSpPr txBox="1"/>
          <p:nvPr/>
        </p:nvSpPr>
        <p:spPr>
          <a:xfrm>
            <a:off x="882015" y="5522087"/>
            <a:ext cx="1257300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b="1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zh-CN" sz="1200" b="1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杨柳菁</a:t>
            </a:r>
            <a:endParaRPr lang="zh-CN" sz="1200" b="0" i="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024" name="image 10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562158" y="5686235"/>
            <a:ext cx="2210816" cy="286512"/>
          </a:xfrm>
          <a:prstGeom prst="rect">
            <a:avLst/>
          </a:prstGeom>
        </p:spPr>
      </p:pic>
      <p:sp>
        <p:nvSpPr>
          <p:cNvPr id="1025" name="Object 1025"/>
          <p:cNvSpPr txBox="1"/>
          <p:nvPr/>
        </p:nvSpPr>
        <p:spPr>
          <a:xfrm>
            <a:off x="2115820" y="5522087"/>
            <a:ext cx="2184400" cy="2794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200" b="1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</a:t>
            </a:r>
            <a:r>
              <a:rPr 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</a:t>
            </a:r>
            <a:r>
              <a:rPr lang="en-US" alt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1200" b="0" i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altLang="en-US" sz="1200" b="0" i="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1036" name="image 10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35851" y="4281107"/>
            <a:ext cx="7436485" cy="977011"/>
          </a:xfrm>
          <a:prstGeom prst="rect">
            <a:avLst/>
          </a:prstGeom>
        </p:spPr>
      </p:pic>
      <p:sp>
        <p:nvSpPr>
          <p:cNvPr id="1037" name="Object 1037"/>
          <p:cNvSpPr txBox="1"/>
          <p:nvPr/>
        </p:nvSpPr>
        <p:spPr>
          <a:xfrm>
            <a:off x="840613" y="3908679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sz="5400" b="0" i="0" dirty="0" smtClean="0">
              <a:blipFill>
                <a:blip r:embed="rId12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1038" name="image 103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94386" y="2073738"/>
            <a:ext cx="1308100" cy="1060622"/>
          </a:xfrm>
          <a:prstGeom prst="rect">
            <a:avLst/>
          </a:prstGeom>
        </p:spPr>
      </p:pic>
      <p:pic>
        <p:nvPicPr>
          <p:cNvPr id="2" name="图片 1" descr="logo_白色_BOTON宝通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1385" y="386080"/>
            <a:ext cx="1787525" cy="314325"/>
          </a:xfrm>
          <a:prstGeom prst="rect">
            <a:avLst/>
          </a:prstGeom>
        </p:spPr>
      </p:pic>
      <p:pic>
        <p:nvPicPr>
          <p:cNvPr id="913036" name="image 1303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flipH="1">
            <a:off x="8623300" y="4332605"/>
            <a:ext cx="3590925" cy="2552065"/>
          </a:xfrm>
          <a:prstGeom prst="rect">
            <a:avLst/>
          </a:prstGeom>
        </p:spPr>
      </p:pic>
      <p:pic>
        <p:nvPicPr>
          <p:cNvPr id="97025" name="image 702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2400" y="5862955"/>
            <a:ext cx="2210435" cy="58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600" dirty="0" err="1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8</a:t>
            </a:r>
            <a:endParaRPr lang="en-US" altLang="de-DE" dirty="0"/>
          </a:p>
        </p:txBody>
      </p:sp>
      <p:grpSp>
        <p:nvGrpSpPr>
          <p:cNvPr id="31" name="组合 30"/>
          <p:cNvGrpSpPr/>
          <p:nvPr/>
        </p:nvGrpSpPr>
        <p:grpSpPr>
          <a:xfrm>
            <a:off x="492638" y="2878296"/>
            <a:ext cx="11121357" cy="3572745"/>
            <a:chOff x="9782" y="3037"/>
            <a:chExt cx="8509" cy="2781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2" y="3037"/>
              <a:ext cx="8509" cy="2781"/>
              <a:chOff x="9782" y="3037"/>
              <a:chExt cx="8509" cy="2781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2" name="Object 16072"/>
              <p:cNvSpPr txBox="1"/>
              <p:nvPr/>
            </p:nvSpPr>
            <p:spPr>
              <a:xfrm>
                <a:off x="16768" y="4965"/>
                <a:ext cx="1302" cy="8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CODE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0249" y="3179"/>
              <a:ext cx="7722" cy="422"/>
              <a:chOff x="10249" y="3179"/>
              <a:chExt cx="7722" cy="422"/>
            </a:xfrm>
          </p:grpSpPr>
          <p:sp>
            <p:nvSpPr>
              <p:cNvPr id="16058" name="Object 16058"/>
              <p:cNvSpPr txBox="1"/>
              <p:nvPr/>
            </p:nvSpPr>
            <p:spPr>
              <a:xfrm>
                <a:off x="16471" y="3179"/>
                <a:ext cx="1500" cy="28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altLang="zh-CN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JS</a:t>
                </a:r>
                <a:r>
                  <a:rPr lang="zh-CN" altLang="en-US" sz="11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代码</a:t>
                </a:r>
                <a:endParaRPr lang="zh-CN" sz="11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  <p:sp>
            <p:nvSpPr>
              <p:cNvPr id="16082" name="Object 16082"/>
              <p:cNvSpPr txBox="1"/>
              <p:nvPr/>
            </p:nvSpPr>
            <p:spPr>
              <a:xfrm>
                <a:off x="10249" y="3349"/>
                <a:ext cx="6952" cy="25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en-US" altLang="zh-CN" sz="1400" dirty="0">
                    <a:solidFill>
                      <a:srgbClr val="C678DD"/>
                    </a:solidFill>
                    <a:latin typeface="Consolas" panose="020B0609020204030204" pitchFamily="49" charset="0"/>
                  </a:rPr>
                  <a:t>export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 err="1">
                    <a:solidFill>
                      <a:srgbClr val="C678DD"/>
                    </a:solidFill>
                    <a:latin typeface="Consolas" panose="020B0609020204030204" pitchFamily="49" charset="0"/>
                  </a:rPr>
                  <a:t>async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solidFill>
                      <a:srgbClr val="C678DD"/>
                    </a:solidFill>
                    <a:latin typeface="Consolas" panose="020B0609020204030204" pitchFamily="49" charset="0"/>
                  </a:rPr>
                  <a:t>function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solidFill>
                      <a:srgbClr val="61AEEE"/>
                    </a:solidFill>
                    <a:latin typeface="Consolas" panose="020B0609020204030204" pitchFamily="49" charset="0"/>
                  </a:rPr>
                  <a:t>bootstrap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()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console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.</a:t>
                </a:r>
                <a:r>
                  <a:rPr lang="en-US" altLang="zh-CN" sz="1400" dirty="0">
                    <a:solidFill>
                      <a:srgbClr val="61AEEE"/>
                    </a:solidFill>
                    <a:latin typeface="Consolas" panose="020B0609020204030204" pitchFamily="49" charset="0"/>
                  </a:rPr>
                  <a:t>log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zh-CN" sz="1400" dirty="0" smtClean="0">
                    <a:solidFill>
                      <a:srgbClr val="669900"/>
                    </a:solidFill>
                    <a:latin typeface="Consolas" panose="020B0609020204030204" pitchFamily="49" charset="0"/>
                  </a:rPr>
                  <a:t>'app </a:t>
                </a:r>
                <a:r>
                  <a:rPr lang="en-US" altLang="zh-CN" sz="1400" dirty="0" err="1">
                    <a:solidFill>
                      <a:srgbClr val="669900"/>
                    </a:solidFill>
                    <a:latin typeface="Consolas" panose="020B0609020204030204" pitchFamily="49" charset="0"/>
                  </a:rPr>
                  <a:t>bootstraped</a:t>
                </a:r>
                <a:r>
                  <a:rPr lang="en-US" altLang="zh-CN" sz="1400" dirty="0">
                    <a:solidFill>
                      <a:srgbClr val="669900"/>
                    </a:solidFill>
                    <a:latin typeface="Consolas" panose="020B0609020204030204" pitchFamily="49" charset="0"/>
                  </a:rPr>
                  <a:t>'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CN" sz="1400" dirty="0">
                    <a:solidFill>
                      <a:srgbClr val="ABB2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sz="1400" dirty="0">
                    <a:solidFill>
                      <a:srgbClr val="999999"/>
                    </a:solidFill>
                    <a:latin typeface="Consolas" panose="020B0609020204030204" pitchFamily="49" charset="0"/>
                  </a:rPr>
                  <a:t>}</a:t>
                </a:r>
                <a:endParaRPr lang="zh-CN" altLang="en-US" sz="14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492638" y="1158835"/>
            <a:ext cx="11272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cap="all" dirty="0" smtClean="0"/>
              <a:t>3</a:t>
            </a:r>
            <a:r>
              <a:rPr lang="zh-CN" altLang="en-US" b="1" cap="all" dirty="0" smtClean="0"/>
              <a:t>，</a:t>
            </a:r>
            <a:r>
              <a:rPr lang="en-US" altLang="zh-CN" b="1" dirty="0"/>
              <a:t> </a:t>
            </a:r>
            <a:r>
              <a:rPr lang="en-US" altLang="zh-CN" b="1" dirty="0" err="1"/>
              <a:t>qiankun</a:t>
            </a:r>
            <a:r>
              <a:rPr lang="en-US" altLang="zh-CN" b="1" dirty="0"/>
              <a:t> </a:t>
            </a:r>
            <a:r>
              <a:rPr lang="zh-CN" altLang="en-US" b="1" dirty="0"/>
              <a:t>用法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fontAlgn="base"/>
            <a:r>
              <a:rPr lang="zh-CN" altLang="en-US" cap="all" dirty="0" smtClean="0"/>
              <a:t>    子应用</a:t>
            </a:r>
            <a:r>
              <a:rPr lang="zh-CN" altLang="en-US" cap="all" dirty="0"/>
              <a:t>设置</a:t>
            </a:r>
            <a:endParaRPr lang="en-US" altLang="zh-CN" cap="all" dirty="0"/>
          </a:p>
          <a:p>
            <a:pPr fontAlgn="base"/>
            <a:r>
              <a:rPr lang="zh-CN" altLang="en-US" dirty="0" smtClean="0"/>
              <a:t>     需要</a:t>
            </a:r>
            <a:r>
              <a:rPr lang="zh-CN" altLang="en-US" dirty="0"/>
              <a:t>在自己的入口 </a:t>
            </a:r>
            <a:r>
              <a:rPr lang="en-US" altLang="zh-CN" dirty="0" err="1"/>
              <a:t>js</a:t>
            </a:r>
            <a:r>
              <a:rPr lang="en-US" altLang="zh-CN" dirty="0"/>
              <a:t> (</a:t>
            </a:r>
            <a:r>
              <a:rPr lang="zh-CN" altLang="en-US" dirty="0"/>
              <a:t>通常就是你配置的 </a:t>
            </a:r>
            <a:r>
              <a:rPr lang="en-US" altLang="zh-CN" dirty="0" err="1"/>
              <a:t>webpack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entry </a:t>
            </a:r>
            <a:r>
              <a:rPr lang="en-US" altLang="zh-CN" dirty="0" err="1"/>
              <a:t>js</a:t>
            </a:r>
            <a:r>
              <a:rPr lang="en-US" altLang="zh-CN" dirty="0"/>
              <a:t>) </a:t>
            </a:r>
            <a:r>
              <a:rPr lang="zh-CN" altLang="en-US" dirty="0"/>
              <a:t>导出 </a:t>
            </a:r>
            <a:r>
              <a:rPr lang="en-US" altLang="zh-CN" dirty="0"/>
              <a:t>bootstrap</a:t>
            </a:r>
            <a:r>
              <a:rPr lang="zh-CN" altLang="en-US" dirty="0"/>
              <a:t>、</a:t>
            </a:r>
            <a:r>
              <a:rPr lang="en-US" altLang="zh-CN" dirty="0"/>
              <a:t>mount</a:t>
            </a:r>
            <a:r>
              <a:rPr lang="zh-CN" altLang="en-US" dirty="0"/>
              <a:t>、</a:t>
            </a:r>
            <a:r>
              <a:rPr lang="en-US" altLang="zh-CN" dirty="0"/>
              <a:t>unmount</a:t>
            </a:r>
            <a:r>
              <a:rPr lang="zh-CN" altLang="en-US" dirty="0"/>
              <a:t>三个生命周期钩子，以供主应用在适当的时机调用</a:t>
            </a:r>
          </a:p>
        </p:txBody>
      </p:sp>
      <p:sp>
        <p:nvSpPr>
          <p:cNvPr id="5" name="矩形 4"/>
          <p:cNvSpPr/>
          <p:nvPr/>
        </p:nvSpPr>
        <p:spPr>
          <a:xfrm>
            <a:off x="996483" y="3864596"/>
            <a:ext cx="10349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export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C678DD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61AEEE"/>
                </a:solidFill>
                <a:latin typeface="Consolas" panose="020B0609020204030204" pitchFamily="49" charset="0"/>
              </a:rPr>
              <a:t>mount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props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console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61AEEE"/>
                </a:solidFill>
                <a:latin typeface="Consolas" panose="020B0609020204030204" pitchFamily="49" charset="0"/>
              </a:rPr>
              <a:t>log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props</a:t>
            </a:r>
            <a:r>
              <a:rPr lang="en-US" altLang="zh-CN" sz="14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);}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1031403" y="4617403"/>
            <a:ext cx="9102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export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C678DD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61AEEE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props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console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61AEEE"/>
                </a:solidFill>
                <a:latin typeface="Consolas" panose="020B0609020204030204" pitchFamily="49" charset="0"/>
              </a:rPr>
              <a:t>log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669900"/>
                </a:solidFill>
                <a:latin typeface="Consolas" panose="020B0609020204030204" pitchFamily="49" charset="0"/>
              </a:rPr>
              <a:t>'update props'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props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1016580" y="5372989"/>
            <a:ext cx="8338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export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C678DD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678DD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smtClean="0">
                <a:solidFill>
                  <a:srgbClr val="61AEEE"/>
                </a:solidFill>
                <a:latin typeface="Consolas" panose="020B0609020204030204" pitchFamily="49" charset="0"/>
              </a:rPr>
              <a:t>unmount</a:t>
            </a:r>
            <a:r>
              <a:rPr lang="en-US" altLang="zh-CN" sz="14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400" dirty="0" smtClean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en-US" altLang="zh-CN" sz="1400" dirty="0">
                <a:solidFill>
                  <a:srgbClr val="ABB2BF"/>
                </a:solidFill>
                <a:latin typeface="Consolas" panose="020B0609020204030204" pitchFamily="49" charset="0"/>
              </a:rPr>
              <a:t> console</a:t>
            </a:r>
            <a:r>
              <a:rPr lang="en-US" altLang="zh-CN" sz="1400" dirty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61AEEE"/>
                </a:solidFill>
                <a:latin typeface="Consolas" panose="020B0609020204030204" pitchFamily="49" charset="0"/>
              </a:rPr>
              <a:t>log</a:t>
            </a:r>
            <a:r>
              <a:rPr lang="en-US" altLang="zh-CN" sz="14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669900"/>
                </a:solidFill>
                <a:latin typeface="Consolas" panose="020B0609020204030204" pitchFamily="49" charset="0"/>
              </a:rPr>
              <a:t>'update </a:t>
            </a:r>
            <a:r>
              <a:rPr lang="en-US" altLang="zh-CN" sz="1400" dirty="0" smtClean="0">
                <a:solidFill>
                  <a:srgbClr val="669900"/>
                </a:solidFill>
                <a:latin typeface="Consolas" panose="020B0609020204030204" pitchFamily="49" charset="0"/>
              </a:rPr>
              <a:t>unmount'</a:t>
            </a:r>
            <a:r>
              <a:rPr lang="en-US" altLang="zh-CN" sz="14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);}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002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600" dirty="0" err="1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9</a:t>
            </a:r>
            <a:endParaRPr lang="en-US" altLang="de-DE" dirty="0"/>
          </a:p>
        </p:txBody>
      </p:sp>
      <p:grpSp>
        <p:nvGrpSpPr>
          <p:cNvPr id="31" name="组合 30"/>
          <p:cNvGrpSpPr/>
          <p:nvPr/>
        </p:nvGrpSpPr>
        <p:grpSpPr>
          <a:xfrm>
            <a:off x="492638" y="2878296"/>
            <a:ext cx="5596663" cy="3874649"/>
            <a:chOff x="9782" y="3037"/>
            <a:chExt cx="8509" cy="3016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2" y="3037"/>
              <a:ext cx="8509" cy="3016"/>
              <a:chOff x="9782" y="3037"/>
              <a:chExt cx="8509" cy="3016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2" name="Object 16072"/>
              <p:cNvSpPr txBox="1"/>
              <p:nvPr/>
            </p:nvSpPr>
            <p:spPr>
              <a:xfrm>
                <a:off x="15411" y="5200"/>
                <a:ext cx="2731" cy="8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CODE</a:t>
                </a:r>
              </a:p>
            </p:txBody>
          </p:sp>
        </p:grpSp>
        <p:sp>
          <p:nvSpPr>
            <p:cNvPr id="16058" name="Object 16058"/>
            <p:cNvSpPr txBox="1"/>
            <p:nvPr/>
          </p:nvSpPr>
          <p:spPr>
            <a:xfrm>
              <a:off x="9856" y="3414"/>
              <a:ext cx="1873" cy="2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60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主应用</a:t>
              </a:r>
              <a:r>
                <a:rPr lang="zh-CN" altLang="en-US" sz="1600" b="0" i="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代码</a:t>
              </a:r>
              <a:endParaRPr lang="zh-CN" sz="1600" b="0" i="0" dirty="0" smtClean="0">
                <a:solidFill>
                  <a:srgbClr val="FFFFFF"/>
                </a:solidFill>
                <a:latin typeface="OPPOSans-B"/>
                <a:ea typeface="OPPOSans-B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92638" y="1158835"/>
            <a:ext cx="11272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cap="all" dirty="0" smtClean="0"/>
              <a:t>4</a:t>
            </a:r>
            <a:r>
              <a:rPr lang="zh-CN" altLang="en-US" b="1" cap="all" dirty="0" smtClean="0"/>
              <a:t>，项目通信</a:t>
            </a:r>
            <a:endParaRPr lang="en-US" altLang="zh-CN" b="1" cap="all" dirty="0" smtClean="0"/>
          </a:p>
          <a:p>
            <a:pPr fontAlgn="base"/>
            <a:r>
              <a:rPr lang="zh-CN" altLang="en-US" b="1" cap="all" dirty="0" smtClean="0"/>
              <a:t>      </a:t>
            </a:r>
            <a:endParaRPr lang="en-US" altLang="zh-CN" b="1" cap="all" dirty="0"/>
          </a:p>
          <a:p>
            <a:pPr fontAlgn="base"/>
            <a:r>
              <a:rPr lang="en-US" altLang="zh-CN" b="1" cap="all" dirty="0"/>
              <a:t> </a:t>
            </a:r>
            <a:r>
              <a:rPr lang="en-US" altLang="zh-CN" b="1" cap="all" dirty="0" smtClean="0"/>
              <a:t>        </a:t>
            </a:r>
            <a:r>
              <a:rPr lang="zh-CN" altLang="en-US" cap="all" dirty="0" smtClean="0"/>
              <a:t>基于</a:t>
            </a:r>
            <a:r>
              <a:rPr lang="en-US" altLang="zh-CN" cap="all" dirty="0" smtClean="0"/>
              <a:t>API</a:t>
            </a:r>
            <a:r>
              <a:rPr lang="zh-CN" altLang="en-US" cap="all" dirty="0" smtClean="0"/>
              <a:t>：</a:t>
            </a:r>
            <a:r>
              <a:rPr lang="en-US" altLang="zh-CN" cap="all" dirty="0" err="1" smtClean="0"/>
              <a:t>initGloabalState</a:t>
            </a:r>
            <a:r>
              <a:rPr lang="en-US" altLang="zh-CN" cap="all" dirty="0" smtClean="0"/>
              <a:t>(state</a:t>
            </a:r>
            <a:r>
              <a:rPr lang="en-US" altLang="zh-CN" cap="all" dirty="0"/>
              <a:t>) </a:t>
            </a:r>
            <a:r>
              <a:rPr lang="zh-CN" altLang="en-US" cap="all" dirty="0"/>
              <a:t>定义全局状态，并返回通信方法，官方建议在主应用使用，微应用通过 </a:t>
            </a:r>
            <a:r>
              <a:rPr lang="en-US" altLang="zh-CN" cap="all" dirty="0"/>
              <a:t>props </a:t>
            </a:r>
            <a:r>
              <a:rPr lang="zh-CN" altLang="en-US" cap="all" dirty="0"/>
              <a:t>获取通信方法。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5329" y="3866005"/>
            <a:ext cx="5554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import { </a:t>
            </a:r>
            <a:r>
              <a:rPr lang="en-US" altLang="zh-CN" sz="1400" dirty="0" err="1">
                <a:solidFill>
                  <a:schemeClr val="bg1"/>
                </a:solidFill>
              </a:rPr>
              <a:t>initGloabalState</a:t>
            </a:r>
            <a:r>
              <a:rPr lang="en-US" altLang="zh-CN" sz="1400" dirty="0">
                <a:solidFill>
                  <a:schemeClr val="bg1"/>
                </a:solidFill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</a:rPr>
              <a:t>MicroAppStateActions</a:t>
            </a:r>
            <a:r>
              <a:rPr lang="en-US" altLang="zh-CN" sz="1400" dirty="0">
                <a:solidFill>
                  <a:schemeClr val="bg1"/>
                </a:solidFill>
              </a:rPr>
              <a:t> } from '</a:t>
            </a:r>
            <a:r>
              <a:rPr lang="en-US" altLang="zh-CN" sz="1400" dirty="0" err="1">
                <a:solidFill>
                  <a:schemeClr val="bg1"/>
                </a:solidFill>
              </a:rPr>
              <a:t>qiankun</a:t>
            </a:r>
            <a:r>
              <a:rPr lang="en-US" altLang="zh-CN" sz="1400" dirty="0" smtClean="0">
                <a:solidFill>
                  <a:schemeClr val="bg1"/>
                </a:solidFill>
              </a:rPr>
              <a:t>';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err="1" smtClean="0">
                <a:solidFill>
                  <a:schemeClr val="bg1"/>
                </a:solidFill>
              </a:rPr>
              <a:t>const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actions</a:t>
            </a:r>
            <a:r>
              <a:rPr lang="en-US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= </a:t>
            </a:r>
            <a:r>
              <a:rPr lang="en-US" altLang="zh-CN" sz="1400" dirty="0" err="1">
                <a:solidFill>
                  <a:schemeClr val="bg1"/>
                </a:solidFill>
              </a:rPr>
              <a:t>initGloabalState</a:t>
            </a:r>
            <a:r>
              <a:rPr lang="en-US" altLang="zh-CN" sz="1400" dirty="0">
                <a:solidFill>
                  <a:schemeClr val="bg1"/>
                </a:solidFill>
              </a:rPr>
              <a:t>(state);</a:t>
            </a: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err="1">
                <a:solidFill>
                  <a:schemeClr val="bg1"/>
                </a:solidFill>
              </a:rPr>
              <a:t>actions.onGlobalStateChange</a:t>
            </a:r>
            <a:r>
              <a:rPr lang="en-US" altLang="zh-CN" sz="1400" dirty="0">
                <a:solidFill>
                  <a:schemeClr val="bg1"/>
                </a:solidFill>
              </a:rPr>
              <a:t>((state,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) =&gt; 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// state: </a:t>
            </a:r>
            <a:r>
              <a:rPr lang="zh-CN" altLang="en-US" sz="1400" dirty="0">
                <a:solidFill>
                  <a:schemeClr val="bg1"/>
                </a:solidFill>
              </a:rPr>
              <a:t>变更后的状态</a:t>
            </a:r>
            <a:r>
              <a:rPr lang="en-US" altLang="zh-CN" sz="1400" dirty="0">
                <a:solidFill>
                  <a:schemeClr val="bg1"/>
                </a:solidFill>
              </a:rPr>
              <a:t>;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变更前的状态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  </a:t>
            </a:r>
            <a:r>
              <a:rPr lang="en-US" altLang="zh-CN" sz="1400" dirty="0">
                <a:solidFill>
                  <a:schemeClr val="bg1"/>
                </a:solidFill>
              </a:rPr>
              <a:t>console.log(state,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});</a:t>
            </a:r>
          </a:p>
          <a:p>
            <a:r>
              <a:rPr lang="en-US" altLang="zh-CN" sz="1400" dirty="0" err="1">
                <a:solidFill>
                  <a:schemeClr val="bg1"/>
                </a:solidFill>
              </a:rPr>
              <a:t>actions.setGlobalState</a:t>
            </a:r>
            <a:r>
              <a:rPr lang="en-US" altLang="zh-CN" sz="1400" dirty="0">
                <a:solidFill>
                  <a:schemeClr val="bg1"/>
                </a:solidFill>
              </a:rPr>
              <a:t>(state);</a:t>
            </a:r>
          </a:p>
          <a:p>
            <a:r>
              <a:rPr lang="en-US" altLang="zh-CN" sz="1400" dirty="0" err="1">
                <a:solidFill>
                  <a:schemeClr val="bg1"/>
                </a:solidFill>
              </a:rPr>
              <a:t>actions.offGlobalStateChange</a:t>
            </a:r>
            <a:r>
              <a:rPr lang="en-US" altLang="zh-CN" sz="1400" dirty="0">
                <a:solidFill>
                  <a:schemeClr val="bg1"/>
                </a:solidFill>
              </a:rPr>
              <a:t>();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550189" y="2935705"/>
            <a:ext cx="5405745" cy="3874649"/>
            <a:chOff x="9782" y="3037"/>
            <a:chExt cx="8509" cy="3016"/>
          </a:xfrm>
        </p:grpSpPr>
        <p:grpSp>
          <p:nvGrpSpPr>
            <p:cNvPr id="23" name="组合 22"/>
            <p:cNvGrpSpPr/>
            <p:nvPr/>
          </p:nvGrpSpPr>
          <p:grpSpPr>
            <a:xfrm>
              <a:off x="9782" y="3037"/>
              <a:ext cx="8509" cy="3016"/>
              <a:chOff x="9782" y="3037"/>
              <a:chExt cx="8509" cy="3016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Object 16072"/>
              <p:cNvSpPr txBox="1"/>
              <p:nvPr/>
            </p:nvSpPr>
            <p:spPr>
              <a:xfrm>
                <a:off x="15411" y="5200"/>
                <a:ext cx="2731" cy="85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b="0" i="0" dirty="0" smtClean="0">
                    <a:blipFill>
                      <a:blip r:embed="rId5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CODE</a:t>
                </a:r>
              </a:p>
            </p:txBody>
          </p:sp>
        </p:grpSp>
        <p:sp>
          <p:nvSpPr>
            <p:cNvPr id="24" name="Object 16058"/>
            <p:cNvSpPr txBox="1"/>
            <p:nvPr/>
          </p:nvSpPr>
          <p:spPr>
            <a:xfrm>
              <a:off x="10147" y="3346"/>
              <a:ext cx="1990" cy="2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OPPOSans-B"/>
                  <a:ea typeface="OPPOSans-B"/>
                </a:rPr>
                <a:t>子</a:t>
              </a:r>
              <a:r>
                <a:rPr lang="zh-CN" altLang="en-US" sz="160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应用</a:t>
              </a:r>
              <a:r>
                <a:rPr lang="zh-CN" altLang="en-US" sz="1600" b="0" i="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代码</a:t>
              </a:r>
              <a:endParaRPr lang="zh-CN" sz="1600" b="0" i="0" dirty="0" smtClean="0">
                <a:solidFill>
                  <a:srgbClr val="FFFFFF"/>
                </a:solidFill>
                <a:latin typeface="OPPOSans-B"/>
                <a:ea typeface="OPPOSans-B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844967" y="3599083"/>
            <a:ext cx="525209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export </a:t>
            </a:r>
            <a:r>
              <a:rPr lang="en-US" altLang="zh-CN" sz="1400" dirty="0" err="1">
                <a:solidFill>
                  <a:schemeClr val="bg1"/>
                </a:solidFill>
              </a:rPr>
              <a:t>async</a:t>
            </a:r>
            <a:r>
              <a:rPr lang="en-US" altLang="zh-CN" sz="1400" dirty="0">
                <a:solidFill>
                  <a:schemeClr val="bg1"/>
                </a:solidFill>
              </a:rPr>
              <a:t> function mount(props) 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</a:t>
            </a:r>
            <a:r>
              <a:rPr lang="en-US" altLang="zh-CN" sz="1400" dirty="0" err="1">
                <a:solidFill>
                  <a:schemeClr val="bg1"/>
                </a:solidFill>
              </a:rPr>
              <a:t>const</a:t>
            </a:r>
            <a:r>
              <a:rPr lang="en-US" altLang="zh-CN" sz="1400" dirty="0">
                <a:solidFill>
                  <a:schemeClr val="bg1"/>
                </a:solidFill>
              </a:rPr>
              <a:t> { container, </a:t>
            </a:r>
            <a:r>
              <a:rPr lang="en-US" altLang="zh-CN" sz="1400" dirty="0" err="1">
                <a:solidFill>
                  <a:schemeClr val="bg1"/>
                </a:solidFill>
              </a:rPr>
              <a:t>onGlobalStateChange</a:t>
            </a:r>
            <a:r>
              <a:rPr lang="en-US" altLang="zh-CN" sz="1400" dirty="0">
                <a:solidFill>
                  <a:schemeClr val="bg1"/>
                </a:solidFill>
              </a:rPr>
              <a:t>, </a:t>
            </a:r>
            <a:r>
              <a:rPr lang="en-US" altLang="zh-CN" sz="1400" dirty="0" err="1">
                <a:solidFill>
                  <a:schemeClr val="bg1"/>
                </a:solidFill>
              </a:rPr>
              <a:t>setGlobalState</a:t>
            </a:r>
            <a:r>
              <a:rPr lang="en-US" altLang="zh-CN" sz="1400" dirty="0">
                <a:solidFill>
                  <a:schemeClr val="bg1"/>
                </a:solidFill>
              </a:rPr>
              <a:t> } = props;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</a:t>
            </a:r>
            <a:r>
              <a:rPr lang="en-US" altLang="zh-CN" sz="1400" dirty="0" err="1">
                <a:solidFill>
                  <a:schemeClr val="bg1"/>
                </a:solidFill>
              </a:rPr>
              <a:t>onGlobalStateChange</a:t>
            </a:r>
            <a:r>
              <a:rPr lang="en-US" altLang="zh-CN" sz="1400" dirty="0">
                <a:solidFill>
                  <a:schemeClr val="bg1"/>
                </a:solidFill>
              </a:rPr>
              <a:t>((state,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) =&gt; 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// state: </a:t>
            </a:r>
            <a:r>
              <a:rPr lang="zh-CN" altLang="en-US" sz="1400" dirty="0">
                <a:solidFill>
                  <a:schemeClr val="bg1"/>
                </a:solidFill>
              </a:rPr>
              <a:t>变更后的状态</a:t>
            </a:r>
            <a:r>
              <a:rPr lang="en-US" altLang="zh-CN" sz="1400" dirty="0">
                <a:solidFill>
                  <a:schemeClr val="bg1"/>
                </a:solidFill>
              </a:rPr>
              <a:t>;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变更前的状态</a:t>
            </a:r>
          </a:p>
          <a:p>
            <a:r>
              <a:rPr lang="zh-CN" altLang="en-US" sz="1400" dirty="0">
                <a:solidFill>
                  <a:schemeClr val="bg1"/>
                </a:solidFill>
              </a:rPr>
              <a:t>    </a:t>
            </a:r>
            <a:r>
              <a:rPr lang="en-US" altLang="zh-CN" sz="1400" dirty="0">
                <a:solidFill>
                  <a:schemeClr val="bg1"/>
                </a:solidFill>
              </a:rPr>
              <a:t>console.log(state, </a:t>
            </a:r>
            <a:r>
              <a:rPr lang="en-US" altLang="zh-CN" sz="1400" dirty="0" err="1">
                <a:solidFill>
                  <a:schemeClr val="bg1"/>
                </a:solidFill>
              </a:rPr>
              <a:t>prev</a:t>
            </a:r>
            <a:r>
              <a:rPr lang="en-US" altLang="zh-CN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}, true);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</a:t>
            </a:r>
            <a:r>
              <a:rPr lang="en-US" altLang="zh-CN" sz="1400" dirty="0" err="1">
                <a:solidFill>
                  <a:schemeClr val="bg1"/>
                </a:solidFill>
              </a:rPr>
              <a:t>setGlobalState</a:t>
            </a:r>
            <a:r>
              <a:rPr lang="en-US" altLang="zh-CN" sz="1400" dirty="0">
                <a:solidFill>
                  <a:schemeClr val="bg1"/>
                </a:solidFill>
              </a:rPr>
              <a:t>({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ignore: props.name,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user: 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name: props.name,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},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});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}</a:t>
            </a:r>
          </a:p>
          <a:p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3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600" dirty="0" err="1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工作原理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10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891882" y="1422844"/>
            <a:ext cx="11053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            </a:t>
            </a:r>
            <a:r>
              <a:rPr lang="en-US" altLang="zh-CN" b="1" dirty="0" err="1" smtClean="0"/>
              <a:t>qiankun</a:t>
            </a:r>
            <a:r>
              <a:rPr lang="zh-CN" altLang="en-US" dirty="0" smtClean="0"/>
              <a:t> 基于 </a:t>
            </a:r>
            <a:r>
              <a:rPr lang="en-US" altLang="zh-CN" b="1" dirty="0" smtClean="0"/>
              <a:t>single-spa</a:t>
            </a:r>
            <a:r>
              <a:rPr lang="zh-CN" altLang="en-US" dirty="0" smtClean="0"/>
              <a:t> 的微前端实现，</a:t>
            </a:r>
            <a:r>
              <a:rPr lang="en-US" altLang="zh-CN" dirty="0" smtClean="0"/>
              <a:t>single-</a:t>
            </a:r>
            <a:r>
              <a:rPr lang="en-US" altLang="zh-CN" dirty="0" err="1" smtClean="0"/>
              <a:t>spainfoinfo</a:t>
            </a:r>
            <a:r>
              <a:rPr lang="zh-CN" altLang="en-US" dirty="0"/>
              <a:t>主要功能是实现了路由劫持与应用</a:t>
            </a:r>
            <a:r>
              <a:rPr lang="zh-CN" altLang="en-US" dirty="0" smtClean="0"/>
              <a:t>加载</a:t>
            </a:r>
            <a:r>
              <a:rPr lang="en-US" altLang="zh-CN" dirty="0" smtClean="0"/>
              <a:t>,</a:t>
            </a:r>
            <a:r>
              <a:rPr lang="zh-CN" altLang="en-US" dirty="0" smtClean="0"/>
              <a:t>并实现了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入口与 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隔离。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b="1" dirty="0" smtClean="0"/>
              <a:t>路由</a:t>
            </a:r>
            <a:r>
              <a:rPr lang="zh-CN" altLang="en-US" b="1" dirty="0"/>
              <a:t>拦截：</a:t>
            </a:r>
            <a:r>
              <a:rPr lang="zh-CN" altLang="en-US" dirty="0"/>
              <a:t>当微应用信息注册完以后，一旦浏览器的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发生变化，便会自动触发 </a:t>
            </a:r>
            <a:r>
              <a:rPr lang="en-US" altLang="zh-CN" dirty="0" err="1"/>
              <a:t>qiankun</a:t>
            </a:r>
            <a:r>
              <a:rPr lang="en-US" altLang="zh-CN" dirty="0"/>
              <a:t> </a:t>
            </a:r>
            <a:r>
              <a:rPr lang="zh-CN" altLang="en-US" dirty="0"/>
              <a:t>的匹配逻辑</a:t>
            </a:r>
            <a:r>
              <a:rPr lang="zh-CN" altLang="en-US" dirty="0" smtClean="0"/>
              <a:t>， </a:t>
            </a:r>
            <a:r>
              <a:rPr lang="en-US" altLang="zh-CN" dirty="0" err="1"/>
              <a:t>activeRule</a:t>
            </a:r>
            <a:r>
              <a:rPr lang="en-US" altLang="zh-CN" dirty="0"/>
              <a:t> </a:t>
            </a:r>
            <a:r>
              <a:rPr lang="zh-CN" altLang="en-US" dirty="0"/>
              <a:t>规则匹配上的微应用就会被插入到指定的 </a:t>
            </a:r>
            <a:r>
              <a:rPr lang="en-US" altLang="zh-CN" dirty="0"/>
              <a:t>container </a:t>
            </a:r>
            <a:r>
              <a:rPr lang="zh-CN" altLang="en-US" dirty="0"/>
              <a:t>中，同时依次调用微应用暴露出的生命周期钩子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en-US" altLang="zh-CN" b="1" dirty="0" err="1" smtClean="0"/>
              <a:t>loadApp</a:t>
            </a:r>
            <a:r>
              <a:rPr lang="zh-CN" altLang="en-US" b="1" dirty="0"/>
              <a:t>函数原理</a:t>
            </a:r>
          </a:p>
          <a:p>
            <a:r>
              <a:rPr lang="zh-CN" altLang="en-US" dirty="0" smtClean="0"/>
              <a:t>         执行</a:t>
            </a:r>
            <a:r>
              <a:rPr lang="zh-CN" altLang="en-US" dirty="0"/>
              <a:t>用户调用</a:t>
            </a:r>
            <a:r>
              <a:rPr lang="en-US" altLang="zh-CN" dirty="0" err="1"/>
              <a:t>registerApplication</a:t>
            </a:r>
            <a:r>
              <a:rPr lang="zh-CN" altLang="en-US" dirty="0"/>
              <a:t>时传入的</a:t>
            </a:r>
            <a:r>
              <a:rPr lang="en-US" altLang="zh-CN" dirty="0"/>
              <a:t>app</a:t>
            </a:r>
            <a:r>
              <a:rPr lang="zh-CN" altLang="en-US" dirty="0"/>
              <a:t>方法，加载</a:t>
            </a:r>
            <a:r>
              <a:rPr lang="zh-CN" altLang="en-US" dirty="0" smtClean="0"/>
              <a:t>应用调用</a:t>
            </a:r>
            <a:r>
              <a:rPr lang="en-US" altLang="zh-CN" dirty="0"/>
              <a:t>import-html-entry</a:t>
            </a:r>
            <a:r>
              <a:rPr lang="zh-CN" altLang="en-US" dirty="0"/>
              <a:t>模块的</a:t>
            </a:r>
            <a:r>
              <a:rPr lang="en-US" altLang="zh-CN" dirty="0" err="1"/>
              <a:t>importEntry</a:t>
            </a:r>
            <a:r>
              <a:rPr lang="zh-CN" altLang="en-US" dirty="0"/>
              <a:t>函数，获取到对应子应用的</a:t>
            </a:r>
            <a:r>
              <a:rPr lang="en-US" altLang="zh-CN" dirty="0"/>
              <a:t>html</a:t>
            </a:r>
            <a:r>
              <a:rPr lang="zh-CN" altLang="en-US" dirty="0"/>
              <a:t>文件、可执行脚本文件以及</a:t>
            </a:r>
            <a:r>
              <a:rPr lang="en-US" altLang="zh-CN" dirty="0" err="1" smtClean="0"/>
              <a:t>publicpath</a:t>
            </a:r>
            <a:r>
              <a:rPr lang="zh-CN" altLang="en-US" dirty="0" smtClean="0"/>
              <a:t>；调用</a:t>
            </a:r>
            <a:r>
              <a:rPr lang="en-US" altLang="zh-CN" dirty="0" err="1"/>
              <a:t>getDefaultTplWrapper</a:t>
            </a:r>
            <a:r>
              <a:rPr lang="zh-CN" altLang="en-US" dirty="0"/>
              <a:t>将子应用的</a:t>
            </a:r>
            <a:r>
              <a:rPr lang="en-US" altLang="zh-CN" dirty="0"/>
              <a:t>html</a:t>
            </a:r>
            <a:r>
              <a:rPr lang="zh-CN" altLang="en-US" dirty="0"/>
              <a:t>内容用</a:t>
            </a:r>
            <a:r>
              <a:rPr lang="en-US" altLang="zh-CN" dirty="0"/>
              <a:t>div</a:t>
            </a:r>
            <a:r>
              <a:rPr lang="zh-CN" altLang="en-US" dirty="0"/>
              <a:t>标签包裹</a:t>
            </a:r>
            <a:r>
              <a:rPr lang="zh-CN" altLang="en-US" dirty="0" smtClean="0"/>
              <a:t>起来；调用</a:t>
            </a:r>
            <a:r>
              <a:rPr lang="en-US" altLang="zh-CN" dirty="0" err="1"/>
              <a:t>createElement</a:t>
            </a:r>
            <a:r>
              <a:rPr lang="zh-CN" altLang="en-US" dirty="0"/>
              <a:t>函数生成剔除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body</a:t>
            </a:r>
            <a:r>
              <a:rPr lang="zh-CN" altLang="en-US" dirty="0"/>
              <a:t>、</a:t>
            </a:r>
            <a:r>
              <a:rPr lang="en-US" altLang="zh-CN" dirty="0"/>
              <a:t>head</a:t>
            </a:r>
            <a:r>
              <a:rPr lang="zh-CN" altLang="en-US" dirty="0"/>
              <a:t>标签后的子应用</a:t>
            </a:r>
            <a:r>
              <a:rPr lang="en-US" altLang="zh-CN" dirty="0"/>
              <a:t>html</a:t>
            </a:r>
            <a:r>
              <a:rPr lang="zh-CN" altLang="en-US" dirty="0"/>
              <a:t>内容（经过</a:t>
            </a:r>
            <a:r>
              <a:rPr lang="en-US" altLang="zh-CN" dirty="0" err="1"/>
              <a:t>innerHTML</a:t>
            </a:r>
            <a:r>
              <a:rPr lang="zh-CN" altLang="en-US" dirty="0"/>
              <a:t>达到过滤效果</a:t>
            </a:r>
            <a:r>
              <a:rPr lang="zh-CN" altLang="en-US" dirty="0" smtClean="0"/>
              <a:t>）；调用</a:t>
            </a:r>
            <a:r>
              <a:rPr lang="en-US" altLang="zh-CN" dirty="0" err="1"/>
              <a:t>getRender</a:t>
            </a:r>
            <a:r>
              <a:rPr lang="zh-CN" altLang="en-US" dirty="0"/>
              <a:t>函数获得</a:t>
            </a:r>
            <a:r>
              <a:rPr lang="en-US" altLang="zh-CN" dirty="0"/>
              <a:t>render</a:t>
            </a:r>
            <a:r>
              <a:rPr lang="zh-CN" altLang="en-US" dirty="0" smtClean="0"/>
              <a:t>函数；调用</a:t>
            </a: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步获得的</a:t>
            </a:r>
            <a:r>
              <a:rPr lang="en-US" altLang="zh-CN" dirty="0"/>
              <a:t>render</a:t>
            </a:r>
            <a:r>
              <a:rPr lang="zh-CN" altLang="en-US" dirty="0"/>
              <a:t>，将</a:t>
            </a:r>
            <a:r>
              <a:rPr lang="en-US" altLang="zh-CN" dirty="0"/>
              <a:t>container</a:t>
            </a:r>
            <a:r>
              <a:rPr lang="zh-CN" altLang="en-US" dirty="0"/>
              <a:t>内部清空，并将子应用的</a:t>
            </a:r>
            <a:r>
              <a:rPr lang="en-US" altLang="zh-CN" dirty="0" err="1"/>
              <a:t>dom</a:t>
            </a:r>
            <a:r>
              <a:rPr lang="zh-CN" altLang="en-US" dirty="0"/>
              <a:t>元素渲染到指定的</a:t>
            </a:r>
            <a:r>
              <a:rPr lang="en-US" altLang="zh-CN" dirty="0" err="1"/>
              <a:t>contanter</a:t>
            </a:r>
            <a:r>
              <a:rPr lang="zh-CN" altLang="en-US" dirty="0"/>
              <a:t>元素</a:t>
            </a:r>
            <a:r>
              <a:rPr lang="zh-CN" altLang="en-US" dirty="0" smtClean="0"/>
              <a:t>上；调用</a:t>
            </a:r>
            <a:r>
              <a:rPr lang="en-US" altLang="zh-CN" dirty="0" err="1"/>
              <a:t>getAppWrapperGetter</a:t>
            </a:r>
            <a:r>
              <a:rPr lang="zh-CN" altLang="en-US" dirty="0"/>
              <a:t>函数，生成一个能够获取处理过的子应用</a:t>
            </a:r>
            <a:r>
              <a:rPr lang="en-US" altLang="zh-CN" dirty="0" err="1"/>
              <a:t>dom</a:t>
            </a:r>
            <a:r>
              <a:rPr lang="zh-CN" altLang="en-US" dirty="0"/>
              <a:t>元素的函数</a:t>
            </a:r>
            <a:r>
              <a:rPr lang="en-US" altLang="zh-CN" dirty="0" err="1"/>
              <a:t>initialAppWrapperGetter</a:t>
            </a:r>
            <a:r>
              <a:rPr lang="zh-CN" altLang="en-US" dirty="0"/>
              <a:t>，以备后续使用子应用</a:t>
            </a:r>
            <a:r>
              <a:rPr lang="en-US" altLang="zh-CN" dirty="0" err="1"/>
              <a:t>dom</a:t>
            </a:r>
            <a:r>
              <a:rPr lang="zh-CN" altLang="en-US" dirty="0" smtClean="0"/>
              <a:t>元素；若是</a:t>
            </a:r>
            <a:r>
              <a:rPr lang="en-US" altLang="zh-CN" dirty="0"/>
              <a:t>sandbox</a:t>
            </a:r>
            <a:r>
              <a:rPr lang="zh-CN" altLang="en-US" dirty="0"/>
              <a:t>为</a:t>
            </a:r>
            <a:r>
              <a:rPr lang="en-US" altLang="zh-CN" dirty="0"/>
              <a:t>true</a:t>
            </a:r>
            <a:r>
              <a:rPr lang="zh-CN" altLang="en-US" dirty="0"/>
              <a:t>，则调用</a:t>
            </a:r>
            <a:r>
              <a:rPr lang="en-US" altLang="zh-CN" dirty="0" err="1"/>
              <a:t>createSandboxContainer</a:t>
            </a:r>
            <a:r>
              <a:rPr lang="zh-CN" altLang="en-US" dirty="0" smtClean="0"/>
              <a:t>函数；执行</a:t>
            </a:r>
            <a:r>
              <a:rPr lang="en-US" altLang="zh-CN" dirty="0" err="1"/>
              <a:t>execScripts</a:t>
            </a:r>
            <a:r>
              <a:rPr lang="zh-CN" altLang="en-US" dirty="0"/>
              <a:t>函数，执行子应用</a:t>
            </a:r>
            <a:r>
              <a:rPr lang="zh-CN" altLang="en-US" dirty="0" smtClean="0"/>
              <a:t>脚本；执行</a:t>
            </a:r>
            <a:r>
              <a:rPr lang="en-US" altLang="zh-CN" dirty="0" err="1" smtClean="0"/>
              <a:t>getMicroAppStateActions</a:t>
            </a:r>
            <a:r>
              <a:rPr lang="zh-CN" altLang="en-US" dirty="0"/>
              <a:t>函数，获取</a:t>
            </a:r>
            <a:r>
              <a:rPr lang="en-US" altLang="zh-CN" dirty="0" err="1"/>
              <a:t>onGlobalStateChange</a:t>
            </a:r>
            <a:r>
              <a:rPr lang="zh-CN" altLang="en-US" dirty="0"/>
              <a:t>、</a:t>
            </a:r>
            <a:r>
              <a:rPr lang="en-US" altLang="zh-CN" dirty="0" err="1"/>
              <a:t>setGlobalState</a:t>
            </a:r>
            <a:r>
              <a:rPr lang="zh-CN" altLang="en-US" dirty="0"/>
              <a:t>、</a:t>
            </a:r>
            <a:r>
              <a:rPr lang="en-US" altLang="zh-CN" dirty="0" err="1"/>
              <a:t>offGlobalStateChange</a:t>
            </a:r>
            <a:r>
              <a:rPr lang="zh-CN" altLang="en-US" dirty="0"/>
              <a:t>，用于主子应用传递</a:t>
            </a:r>
            <a:r>
              <a:rPr lang="zh-CN" altLang="en-US" dirty="0" smtClean="0"/>
              <a:t>信息；执行</a:t>
            </a:r>
            <a:r>
              <a:rPr lang="en-US" altLang="zh-CN" dirty="0" err="1"/>
              <a:t>parcelConfigGetter</a:t>
            </a:r>
            <a:r>
              <a:rPr lang="zh-CN" altLang="en-US" dirty="0"/>
              <a:t>函数，包装</a:t>
            </a:r>
            <a:r>
              <a:rPr lang="en-US" altLang="zh-CN" dirty="0"/>
              <a:t>mount</a:t>
            </a:r>
            <a:r>
              <a:rPr lang="zh-CN" altLang="en-US" dirty="0"/>
              <a:t>和</a:t>
            </a:r>
            <a:r>
              <a:rPr lang="en-US" altLang="zh-CN" dirty="0" smtClean="0"/>
              <a:t>unmount</a:t>
            </a:r>
          </a:p>
        </p:txBody>
      </p:sp>
    </p:spTree>
    <p:extLst>
      <p:ext uri="{BB962C8B-B14F-4D97-AF65-F5344CB8AC3E}">
        <p14:creationId xmlns:p14="http://schemas.microsoft.com/office/powerpoint/2010/main" val="31810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600" dirty="0" err="1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工作原理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11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891882" y="1651125"/>
            <a:ext cx="11053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</a:t>
            </a:r>
            <a:r>
              <a:rPr lang="zh-CN" altLang="en-US" dirty="0" smtClean="0"/>
              <a:t>沙箱机制</a:t>
            </a:r>
            <a:r>
              <a:rPr lang="en-US" altLang="zh-CN" dirty="0" smtClean="0"/>
              <a:t> </a:t>
            </a:r>
            <a:r>
              <a:rPr lang="zh-CN" altLang="en-US" dirty="0"/>
              <a:t>：经过调用</a:t>
            </a:r>
            <a:r>
              <a:rPr lang="en-US" altLang="zh-CN" dirty="0" err="1"/>
              <a:t>createSandboxContainer</a:t>
            </a:r>
            <a:r>
              <a:rPr lang="zh-CN" altLang="en-US" dirty="0"/>
              <a:t>生成一个沙箱，若是当前浏览器环境支持</a:t>
            </a:r>
            <a:r>
              <a:rPr lang="en-US" altLang="zh-CN" dirty="0"/>
              <a:t>Proxy</a:t>
            </a:r>
            <a:r>
              <a:rPr lang="zh-CN" altLang="en-US" dirty="0"/>
              <a:t>则采用</a:t>
            </a:r>
            <a:r>
              <a:rPr lang="en-US" altLang="zh-CN" dirty="0"/>
              <a:t>Proxy</a:t>
            </a:r>
            <a:r>
              <a:rPr lang="zh-CN" altLang="en-US" dirty="0"/>
              <a:t>，反之则采用快照方式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CSS</a:t>
            </a:r>
            <a:r>
              <a:rPr lang="zh-CN" altLang="en-US" dirty="0" smtClean="0"/>
              <a:t>隔离：</a:t>
            </a:r>
            <a:endParaRPr lang="en-US" altLang="zh-CN" dirty="0" smtClean="0"/>
          </a:p>
          <a:p>
            <a:r>
              <a:rPr lang="zh-CN" altLang="en-US" dirty="0"/>
              <a:t>通过重写 </a:t>
            </a:r>
            <a:r>
              <a:rPr lang="en-US" altLang="zh-CN" dirty="0"/>
              <a:t>DOM </a:t>
            </a:r>
            <a:r>
              <a:rPr lang="zh-CN" altLang="en-US" dirty="0"/>
              <a:t>操作方法，来劫持动态</a:t>
            </a:r>
            <a:r>
              <a:rPr lang="zh-CN" altLang="en-US" dirty="0" smtClean="0"/>
              <a:t>样式和 </a:t>
            </a:r>
            <a:r>
              <a:rPr lang="en-US" altLang="zh-CN" dirty="0" smtClean="0"/>
              <a:t>JS </a:t>
            </a:r>
            <a:r>
              <a:rPr lang="zh-CN" altLang="en-US" dirty="0" smtClean="0"/>
              <a:t>脚本的添加，</a:t>
            </a:r>
            <a:r>
              <a:rPr lang="zh-CN" altLang="en-US" dirty="0"/>
              <a:t>让</a:t>
            </a:r>
            <a:r>
              <a:rPr lang="zh-CN" altLang="en-US" dirty="0" smtClean="0"/>
              <a:t>样式和脚本添加</a:t>
            </a:r>
            <a:r>
              <a:rPr lang="zh-CN" altLang="en-US" dirty="0"/>
              <a:t>到正确的地方，即主应用的插入到主应用模版内，微应用的插入到微应用模版，并且为劫持的动态样式做了 </a:t>
            </a:r>
            <a:r>
              <a:rPr lang="en-US" altLang="zh-CN" dirty="0"/>
              <a:t>scoped </a:t>
            </a:r>
            <a:r>
              <a:rPr lang="en-US" altLang="zh-CN" dirty="0" err="1"/>
              <a:t>css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b="1" dirty="0"/>
              <a:t>应用间</a:t>
            </a:r>
            <a:r>
              <a:rPr lang="zh-CN" altLang="en-US" b="1" dirty="0" smtClean="0"/>
              <a:t>通信</a:t>
            </a:r>
            <a:r>
              <a:rPr lang="en-US" altLang="zh-CN" b="1" dirty="0" smtClean="0"/>
              <a:t>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通过</a:t>
            </a:r>
            <a:r>
              <a:rPr lang="zh-CN" altLang="en-US" dirty="0"/>
              <a:t>发布订阅模式来实现应用间通信，状态由框架来统一维护，每个应用在初始化时由框架生成一套通信方法，应用通过这些方法来更改全局状态和注册回调函数，全局状态发生改变时触发各个应用注册的回调函数执行，将新旧状态传递到所有应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5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项目微服务改造</a:t>
            </a: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12</a:t>
            </a:r>
            <a:endParaRPr lang="en-US" altLang="de-DE" dirty="0"/>
          </a:p>
        </p:txBody>
      </p:sp>
      <p:pic>
        <p:nvPicPr>
          <p:cNvPr id="913038" name="image 1303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94400" y="667385"/>
            <a:ext cx="46990" cy="4699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225540" y="1801495"/>
            <a:ext cx="5402580" cy="1765300"/>
            <a:chOff x="9782" y="3037"/>
            <a:chExt cx="8508" cy="2780"/>
          </a:xfrm>
        </p:grpSpPr>
        <p:grpSp>
          <p:nvGrpSpPr>
            <p:cNvPr id="30" name="组合 29"/>
            <p:cNvGrpSpPr/>
            <p:nvPr/>
          </p:nvGrpSpPr>
          <p:grpSpPr>
            <a:xfrm>
              <a:off x="9782" y="3037"/>
              <a:ext cx="8508" cy="2780"/>
              <a:chOff x="9782" y="3037"/>
              <a:chExt cx="8508" cy="2780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2" name="Object 16072"/>
              <p:cNvSpPr txBox="1"/>
              <p:nvPr/>
            </p:nvSpPr>
            <p:spPr>
              <a:xfrm>
                <a:off x="10208" y="4088"/>
                <a:ext cx="106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altLang="zh-CN" sz="6000" b="0" i="0" dirty="0" smtClean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0671" y="3756"/>
              <a:ext cx="7041" cy="1420"/>
              <a:chOff x="10671" y="3756"/>
              <a:chExt cx="7041" cy="1420"/>
            </a:xfrm>
          </p:grpSpPr>
          <p:sp>
            <p:nvSpPr>
              <p:cNvPr id="16060" name="Object 16060"/>
              <p:cNvSpPr txBox="1"/>
              <p:nvPr/>
            </p:nvSpPr>
            <p:spPr>
              <a:xfrm>
                <a:off x="16752" y="3780"/>
                <a:ext cx="9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步骤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2</a:t>
                </a:r>
              </a:p>
            </p:txBody>
          </p:sp>
          <p:sp>
            <p:nvSpPr>
              <p:cNvPr id="16082" name="Object 16082"/>
              <p:cNvSpPr txBox="1"/>
              <p:nvPr/>
            </p:nvSpPr>
            <p:spPr>
              <a:xfrm>
                <a:off x="10671" y="3756"/>
                <a:ext cx="5436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添加路由：将模块下的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route.js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文件 引入到新项目的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/</a:t>
                </a:r>
                <a:r>
                  <a:rPr lang="en-US" altLang="zh-CN" sz="1400" dirty="0" err="1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src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/router/index.js 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文件中， </a:t>
                </a:r>
                <a:endParaRPr lang="en-US" altLang="zh-CN" sz="1400" dirty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4515" y="1801495"/>
            <a:ext cx="5402580" cy="1765300"/>
            <a:chOff x="905" y="6273"/>
            <a:chExt cx="8508" cy="2780"/>
          </a:xfrm>
        </p:grpSpPr>
        <p:grpSp>
          <p:nvGrpSpPr>
            <p:cNvPr id="26" name="组合 25"/>
            <p:cNvGrpSpPr/>
            <p:nvPr/>
          </p:nvGrpSpPr>
          <p:grpSpPr>
            <a:xfrm>
              <a:off x="905" y="6273"/>
              <a:ext cx="8508" cy="2780"/>
              <a:chOff x="905" y="6273"/>
              <a:chExt cx="8508" cy="2780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905" y="6273"/>
                <a:ext cx="8509" cy="2781"/>
              </a:xfrm>
              <a:prstGeom prst="roundRect">
                <a:avLst/>
              </a:prstGeom>
              <a:solidFill>
                <a:srgbClr val="3865F4"/>
              </a:solidFill>
              <a:ln>
                <a:noFill/>
              </a:ln>
              <a:effectLst>
                <a:outerShdw blurRad="190500" sx="102000" sy="102000" algn="ctr" rotWithShape="0">
                  <a:schemeClr val="accent5">
                    <a:lumMod val="60000"/>
                    <a:lumOff val="40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70" name="Object 16070"/>
              <p:cNvSpPr txBox="1"/>
              <p:nvPr/>
            </p:nvSpPr>
            <p:spPr>
              <a:xfrm>
                <a:off x="8050" y="7391"/>
                <a:ext cx="64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altLang="zh-CN" sz="6000" b="0" i="0" dirty="0" smtClean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526" y="7064"/>
              <a:ext cx="6941" cy="1420"/>
              <a:chOff x="1526" y="7064"/>
              <a:chExt cx="6941" cy="1420"/>
            </a:xfrm>
          </p:grpSpPr>
          <p:sp>
            <p:nvSpPr>
              <p:cNvPr id="16056" name="Object 16056"/>
              <p:cNvSpPr txBox="1"/>
              <p:nvPr/>
            </p:nvSpPr>
            <p:spPr>
              <a:xfrm>
                <a:off x="1526" y="7088"/>
                <a:ext cx="10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步骤</a:t>
                </a:r>
                <a:r>
                  <a:rPr lang="en-US" altLang="zh-CN" sz="16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1</a:t>
                </a:r>
              </a:p>
            </p:txBody>
          </p:sp>
          <p:sp>
            <p:nvSpPr>
              <p:cNvPr id="16078" name="Object 16078"/>
              <p:cNvSpPr txBox="1"/>
              <p:nvPr/>
            </p:nvSpPr>
            <p:spPr>
              <a:xfrm>
                <a:off x="3030" y="7064"/>
                <a:ext cx="5437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模块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提取：将</a:t>
                </a:r>
                <a:r>
                  <a:rPr lang="zh-CN" altLang="en-US" sz="1400" b="0" i="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原项目中位于</a:t>
                </a:r>
                <a:r>
                  <a:rPr lang="en-US" altLang="zh-CN" sz="1400" dirty="0" err="1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src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/module 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文件夹下模块文件夹复制到新项目的对应文件夹下</a:t>
                </a:r>
                <a:endParaRPr lang="en-US" altLang="zh-CN" sz="14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6225540" y="3995420"/>
            <a:ext cx="5402580" cy="1765300"/>
            <a:chOff x="9782" y="3037"/>
            <a:chExt cx="8508" cy="2780"/>
          </a:xfrm>
        </p:grpSpPr>
        <p:grpSp>
          <p:nvGrpSpPr>
            <p:cNvPr id="33" name="组合 32"/>
            <p:cNvGrpSpPr/>
            <p:nvPr/>
          </p:nvGrpSpPr>
          <p:grpSpPr>
            <a:xfrm>
              <a:off x="9782" y="3037"/>
              <a:ext cx="8508" cy="2780"/>
              <a:chOff x="9782" y="3037"/>
              <a:chExt cx="8508" cy="2780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9782" y="3037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Object 16072"/>
              <p:cNvSpPr txBox="1"/>
              <p:nvPr/>
            </p:nvSpPr>
            <p:spPr>
              <a:xfrm>
                <a:off x="10208" y="4088"/>
                <a:ext cx="1060" cy="146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altLang="zh-CN" sz="6000" b="0" i="0" dirty="0" smtClean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0671" y="3756"/>
              <a:ext cx="7041" cy="1420"/>
              <a:chOff x="10671" y="3756"/>
              <a:chExt cx="7041" cy="1420"/>
            </a:xfrm>
          </p:grpSpPr>
          <p:sp>
            <p:nvSpPr>
              <p:cNvPr id="38" name="Object 16060"/>
              <p:cNvSpPr txBox="1"/>
              <p:nvPr/>
            </p:nvSpPr>
            <p:spPr>
              <a:xfrm>
                <a:off x="16752" y="3780"/>
                <a:ext cx="9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r"/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步骤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4</a:t>
                </a:r>
              </a:p>
            </p:txBody>
          </p:sp>
          <p:sp>
            <p:nvSpPr>
              <p:cNvPr id="39" name="Object 16082"/>
              <p:cNvSpPr txBox="1"/>
              <p:nvPr/>
            </p:nvSpPr>
            <p:spPr>
              <a:xfrm>
                <a:off x="10671" y="3756"/>
                <a:ext cx="5438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删除</a:t>
                </a:r>
                <a:r>
                  <a:rPr lang="en-US" altLang="zh-CN" sz="1400" dirty="0" err="1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src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目录下：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store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、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assets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、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components 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中与本模块无关联文件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352425" y="1969135"/>
            <a:ext cx="11571605" cy="3792220"/>
            <a:chOff x="570" y="3082"/>
            <a:chExt cx="18223" cy="5972"/>
          </a:xfrm>
        </p:grpSpPr>
        <p:grpSp>
          <p:nvGrpSpPr>
            <p:cNvPr id="41" name="组合 40"/>
            <p:cNvGrpSpPr/>
            <p:nvPr/>
          </p:nvGrpSpPr>
          <p:grpSpPr>
            <a:xfrm>
              <a:off x="570" y="3082"/>
              <a:ext cx="18223" cy="5972"/>
              <a:chOff x="570" y="3082"/>
              <a:chExt cx="18223" cy="5972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905" y="6273"/>
                <a:ext cx="8509" cy="2781"/>
              </a:xfrm>
              <a:prstGeom prst="roundRect">
                <a:avLst/>
              </a:prstGeom>
              <a:solidFill>
                <a:srgbClr val="3865F4"/>
              </a:solidFill>
              <a:ln>
                <a:noFill/>
              </a:ln>
              <a:effectLst>
                <a:outerShdw blurRad="190500" sx="102000" sy="102000" algn="ctr" rotWithShape="0">
                  <a:schemeClr val="accent5">
                    <a:lumMod val="60000"/>
                    <a:lumOff val="40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Object 16070"/>
              <p:cNvSpPr txBox="1"/>
              <p:nvPr/>
            </p:nvSpPr>
            <p:spPr>
              <a:xfrm>
                <a:off x="570" y="6627"/>
                <a:ext cx="2970" cy="1036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4000" dirty="0" smtClean="0">
                    <a:blipFill>
                      <a:blip r:embed="rId7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STEP</a:t>
                </a:r>
                <a:endParaRPr lang="en-US" altLang="zh-CN" sz="4000" b="0" i="0" dirty="0" smtClean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  <p:sp>
            <p:nvSpPr>
              <p:cNvPr id="48" name="Object 16070"/>
              <p:cNvSpPr txBox="1"/>
              <p:nvPr/>
            </p:nvSpPr>
            <p:spPr>
              <a:xfrm>
                <a:off x="570" y="3082"/>
                <a:ext cx="2970" cy="1036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4000" dirty="0" smtClean="0">
                    <a:blipFill>
                      <a:blip r:embed="rId7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STEP</a:t>
                </a:r>
                <a:endParaRPr lang="en-US" altLang="zh-CN" sz="4000" b="0" i="0" dirty="0" smtClean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  <p:sp>
            <p:nvSpPr>
              <p:cNvPr id="49" name="Object 16070"/>
              <p:cNvSpPr txBox="1"/>
              <p:nvPr/>
            </p:nvSpPr>
            <p:spPr>
              <a:xfrm>
                <a:off x="15823" y="3082"/>
                <a:ext cx="2970" cy="1036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4000" dirty="0" smtClean="0">
                    <a:blipFill>
                      <a:blip r:embed="rId7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STEP</a:t>
                </a:r>
                <a:endParaRPr lang="en-US" altLang="zh-CN" sz="4000" b="0" i="0" dirty="0" smtClean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  <p:sp>
            <p:nvSpPr>
              <p:cNvPr id="50" name="Object 16070"/>
              <p:cNvSpPr txBox="1"/>
              <p:nvPr/>
            </p:nvSpPr>
            <p:spPr>
              <a:xfrm>
                <a:off x="15823" y="6546"/>
                <a:ext cx="2970" cy="1036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4000" dirty="0" smtClean="0">
                    <a:blipFill>
                      <a:blip r:embed="rId7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STEP</a:t>
                </a:r>
                <a:endParaRPr lang="en-US" altLang="zh-CN" sz="4000" b="0" i="0" dirty="0" smtClean="0">
                  <a:blipFill>
                    <a:blip r:embed="rId7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526" y="7064"/>
              <a:ext cx="7707" cy="1420"/>
              <a:chOff x="1526" y="7064"/>
              <a:chExt cx="7707" cy="1420"/>
            </a:xfrm>
          </p:grpSpPr>
          <p:sp>
            <p:nvSpPr>
              <p:cNvPr id="46" name="Object 16056"/>
              <p:cNvSpPr txBox="1"/>
              <p:nvPr/>
            </p:nvSpPr>
            <p:spPr>
              <a:xfrm>
                <a:off x="1526" y="7088"/>
                <a:ext cx="1060" cy="44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r>
                  <a:rPr lang="zh-CN" altLang="en-US" sz="16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步骤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3</a:t>
                </a:r>
                <a:endParaRPr lang="en-US" altLang="zh-CN" sz="1600" b="0" i="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  <p:sp>
            <p:nvSpPr>
              <p:cNvPr id="47" name="Object 16078"/>
              <p:cNvSpPr txBox="1"/>
              <p:nvPr/>
            </p:nvSpPr>
            <p:spPr>
              <a:xfrm>
                <a:off x="3029" y="7064"/>
                <a:ext cx="6204" cy="14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>
                  <a:lnSpc>
                    <a:spcPct val="113000"/>
                  </a:lnSpc>
                </a:pP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修改环境变量文件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.</a:t>
                </a:r>
                <a:r>
                  <a:rPr lang="en-US" altLang="zh-CN" sz="1400" dirty="0" err="1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env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中的参数</a:t>
                </a:r>
                <a:endParaRPr lang="en-US" altLang="zh-CN" sz="140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  <a:p>
                <a:pPr>
                  <a:lnSpc>
                    <a:spcPct val="113000"/>
                  </a:lnSpc>
                </a:pP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1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）接口基础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URL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：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APIBASEURL (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域名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URL) </a:t>
                </a:r>
              </a:p>
              <a:p>
                <a:pPr>
                  <a:lnSpc>
                    <a:spcPct val="113000"/>
                  </a:lnSpc>
                </a:pP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 2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）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菜单接口参数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CATALOGCODE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 (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字典菜单编码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OPPOSans-B"/>
                    <a:ea typeface="OPPOSans-B"/>
                  </a:rPr>
                  <a:t>) </a:t>
                </a:r>
                <a:endParaRPr lang="en-US" altLang="zh-CN" sz="1400" dirty="0" smtClean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  <a:p>
                <a:pPr>
                  <a:lnSpc>
                    <a:spcPct val="113000"/>
                  </a:lnSpc>
                </a:pP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  3) 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微应用前缀名 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SUBNAME (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字典中子项目编码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OPPOSans-B"/>
                    <a:ea typeface="OPPOSans-B"/>
                  </a:rPr>
                  <a:t>)     </a:t>
                </a:r>
              </a:p>
              <a:p>
                <a:pPr>
                  <a:lnSpc>
                    <a:spcPct val="113000"/>
                  </a:lnSpc>
                </a:pPr>
                <a:endParaRPr lang="zh-CN" altLang="en-US" sz="1400" dirty="0">
                  <a:solidFill>
                    <a:srgbClr val="FFFFFF"/>
                  </a:solidFill>
                  <a:latin typeface="OPPOSans-B"/>
                  <a:ea typeface="OPPOSans-B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937913" y="1263055"/>
            <a:ext cx="979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工业互联网项目前端微服务子应用改造流程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61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40640" y="6604304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项目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微服务改造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13</a:t>
            </a:r>
            <a:endParaRPr lang="en-US" altLang="de-DE" dirty="0"/>
          </a:p>
        </p:txBody>
      </p:sp>
      <p:sp>
        <p:nvSpPr>
          <p:cNvPr id="2" name="矩形 1"/>
          <p:cNvSpPr/>
          <p:nvPr/>
        </p:nvSpPr>
        <p:spPr>
          <a:xfrm>
            <a:off x="492638" y="1158835"/>
            <a:ext cx="41798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b="1" cap="all" dirty="0" smtClean="0"/>
              <a:t>以点巡检举例：</a:t>
            </a:r>
            <a:endParaRPr lang="en-US" altLang="zh-CN" b="1" cap="all" dirty="0"/>
          </a:p>
          <a:p>
            <a:pPr fontAlgn="base"/>
            <a:r>
              <a:rPr lang="en-US" altLang="zh-CN" b="1" cap="all" dirty="0"/>
              <a:t>    </a:t>
            </a:r>
            <a:endParaRPr lang="en-US" altLang="zh-CN" b="1" cap="all" dirty="0" smtClean="0"/>
          </a:p>
          <a:p>
            <a:pPr marL="342900" indent="-342900" fontAlgn="base">
              <a:buAutoNum type="arabicPeriod"/>
            </a:pPr>
            <a:r>
              <a:rPr lang="zh-CN" altLang="en-US" dirty="0" smtClean="0"/>
              <a:t>将点巡检模块从总项目中复制出来</a:t>
            </a:r>
            <a:endParaRPr lang="en-US" altLang="zh-CN" dirty="0" smtClean="0"/>
          </a:p>
          <a:p>
            <a:pPr fontAlgn="base"/>
            <a:r>
              <a:rPr lang="zh-CN" altLang="en-US" dirty="0" smtClean="0"/>
              <a:t>      </a:t>
            </a:r>
            <a:r>
              <a:rPr lang="en-US" altLang="zh-CN" dirty="0" smtClean="0"/>
              <a:t>( </a:t>
            </a:r>
            <a:r>
              <a:rPr lang="zh-CN" altLang="en-US" dirty="0" smtClean="0"/>
              <a:t>位置：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/module/inspect 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fontAlgn="base"/>
            <a:r>
              <a:rPr lang="zh-CN" altLang="en-US" dirty="0" smtClean="0"/>
              <a:t>      放置到子应用框架相同路径文件夹下</a:t>
            </a:r>
            <a:endParaRPr lang="en-US" altLang="zh-CN" dirty="0" smtClean="0"/>
          </a:p>
          <a:p>
            <a:pPr fontAlgn="base"/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参考：图</a:t>
            </a:r>
            <a:r>
              <a:rPr lang="en-US" altLang="zh-CN" dirty="0" smtClean="0"/>
              <a:t>1</a:t>
            </a:r>
            <a:endParaRPr lang="en-US" altLang="zh-CN" dirty="0"/>
          </a:p>
          <a:p>
            <a:pPr fontAlgn="base"/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endParaRPr lang="en-US" altLang="zh-CN" dirty="0" smtClean="0"/>
          </a:p>
          <a:p>
            <a:pPr marL="342900" indent="-342900" fontAlgn="base">
              <a:buFontTx/>
              <a:buAutoNum type="arabicPeriod" startAt="2"/>
            </a:pPr>
            <a:r>
              <a:rPr lang="zh-CN" altLang="en-US" dirty="0" smtClean="0"/>
              <a:t>将模块下路由文件，引入到框架根路由文件中。（根</a:t>
            </a:r>
            <a:r>
              <a:rPr lang="zh-CN" altLang="en-US" dirty="0"/>
              <a:t>路由文件位置：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/router/index.js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342900" indent="-342900" fontAlgn="base">
              <a:buAutoNum type="arabicPeriod" startAt="2"/>
            </a:pPr>
            <a:endParaRPr lang="en-US" altLang="zh-CN" dirty="0"/>
          </a:p>
          <a:p>
            <a:pPr fontAlgn="base"/>
            <a:r>
              <a:rPr lang="zh-CN" altLang="en-US" dirty="0" smtClean="0"/>
              <a:t>      在文件中 </a:t>
            </a:r>
            <a:r>
              <a:rPr lang="en-US" altLang="zh-CN" dirty="0" smtClean="0"/>
              <a:t>import </a:t>
            </a:r>
            <a:r>
              <a:rPr lang="en-US" altLang="zh-CN" dirty="0"/>
              <a:t>inspect </a:t>
            </a:r>
            <a:r>
              <a:rPr lang="en-US" altLang="zh-CN" dirty="0" smtClean="0"/>
              <a:t>from     '@/</a:t>
            </a:r>
            <a:r>
              <a:rPr lang="en-US" altLang="zh-CN" dirty="0"/>
              <a:t>module/inspect/router</a:t>
            </a:r>
            <a:r>
              <a:rPr lang="en-US" altLang="zh-CN" dirty="0" smtClean="0"/>
              <a:t>'</a:t>
            </a:r>
          </a:p>
          <a:p>
            <a:pPr fontAlgn="base"/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参考：图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224" y="2156004"/>
            <a:ext cx="3554553" cy="39159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769" y="1624099"/>
            <a:ext cx="3481489" cy="33068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3430" y="1748413"/>
            <a:ext cx="59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204366" y="5094014"/>
            <a:ext cx="59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12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50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40640" y="6604304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项目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微服务改造</a:t>
            </a:r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14</a:t>
            </a:r>
            <a:endParaRPr lang="en-US" altLang="de-DE" dirty="0"/>
          </a:p>
        </p:txBody>
      </p:sp>
      <p:sp>
        <p:nvSpPr>
          <p:cNvPr id="2" name="矩形 1"/>
          <p:cNvSpPr/>
          <p:nvPr/>
        </p:nvSpPr>
        <p:spPr>
          <a:xfrm>
            <a:off x="492638" y="1158835"/>
            <a:ext cx="327549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smtClean="0"/>
              <a:t>3. </a:t>
            </a:r>
            <a:r>
              <a:rPr lang="zh-CN" altLang="en-US" dirty="0" smtClean="0"/>
              <a:t>修改环境变量参数</a:t>
            </a:r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r>
              <a:rPr lang="zh-CN" altLang="en-US" sz="1600" dirty="0" smtClean="0"/>
              <a:t>位于根目录下 </a:t>
            </a:r>
            <a:r>
              <a:rPr lang="en-US" altLang="zh-CN" sz="1600" dirty="0" smtClean="0"/>
              <a:t>.</a:t>
            </a:r>
            <a:r>
              <a:rPr lang="en-US" altLang="zh-CN" sz="1600" dirty="0" err="1" smtClean="0"/>
              <a:t>env</a:t>
            </a:r>
            <a:r>
              <a:rPr lang="zh-CN" altLang="en-US" sz="1600" dirty="0" smtClean="0"/>
              <a:t>开头的文件</a:t>
            </a:r>
            <a:endParaRPr lang="en-US" altLang="zh-CN" sz="1600" dirty="0" smtClean="0"/>
          </a:p>
          <a:p>
            <a:pPr fontAlgn="base"/>
            <a:r>
              <a:rPr lang="zh-CN" altLang="en-US" sz="1600" dirty="0"/>
              <a:t>如</a:t>
            </a:r>
            <a:r>
              <a:rPr lang="zh-CN" altLang="en-US" sz="1600" dirty="0" smtClean="0"/>
              <a:t>图所示，分别修改</a:t>
            </a:r>
            <a:endParaRPr lang="en-US" altLang="zh-CN" sz="1600" dirty="0" smtClean="0"/>
          </a:p>
          <a:p>
            <a:pPr fontAlgn="base"/>
            <a:r>
              <a:rPr lang="en-US" altLang="zh-CN" sz="1600" dirty="0" smtClean="0"/>
              <a:t>VUE_APP_APIBASEURL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fontAlgn="base"/>
            <a:r>
              <a:rPr lang="zh-CN" altLang="en-US" sz="1600" dirty="0" smtClean="0"/>
              <a:t>值为后端</a:t>
            </a:r>
            <a:r>
              <a:rPr lang="en-US" altLang="zh-CN" sz="1600" dirty="0" err="1" smtClean="0"/>
              <a:t>api</a:t>
            </a:r>
            <a:r>
              <a:rPr lang="zh-CN" altLang="en-US" sz="1600" dirty="0" smtClean="0"/>
              <a:t>接口的基础域名</a:t>
            </a:r>
            <a:endParaRPr lang="en-US" altLang="zh-CN" sz="1600" dirty="0" smtClean="0"/>
          </a:p>
          <a:p>
            <a:pPr fontAlgn="base"/>
            <a:endParaRPr lang="en-US" altLang="zh-CN" sz="1600" dirty="0"/>
          </a:p>
          <a:p>
            <a:pPr fontAlgn="base"/>
            <a:r>
              <a:rPr lang="en-US" altLang="zh-CN" sz="1600" dirty="0"/>
              <a:t>VUE_APP_CATALOGCODE </a:t>
            </a:r>
            <a:endParaRPr lang="en-US" altLang="zh-CN" sz="1600" dirty="0" smtClean="0"/>
          </a:p>
          <a:p>
            <a:pPr fontAlgn="base"/>
            <a:r>
              <a:rPr lang="zh-CN" altLang="en-US" sz="1600" dirty="0"/>
              <a:t>值</a:t>
            </a:r>
            <a:r>
              <a:rPr lang="zh-CN" altLang="en-US" sz="1600" dirty="0" smtClean="0"/>
              <a:t>为权限系统中数据字典的编码</a:t>
            </a:r>
            <a:endParaRPr lang="en-US" altLang="zh-CN" sz="1600" dirty="0" smtClean="0"/>
          </a:p>
          <a:p>
            <a:pPr fontAlgn="base"/>
            <a:endParaRPr lang="en-US" altLang="zh-CN" sz="1600" dirty="0" smtClean="0"/>
          </a:p>
          <a:p>
            <a:pPr fontAlgn="base"/>
            <a:r>
              <a:rPr lang="en-US" altLang="zh-CN" sz="1600" dirty="0" smtClean="0"/>
              <a:t>VUE_APP_SUBNAME </a:t>
            </a:r>
          </a:p>
          <a:p>
            <a:pPr fontAlgn="base"/>
            <a:r>
              <a:rPr lang="zh-CN" altLang="en-US" sz="1600" dirty="0"/>
              <a:t>值</a:t>
            </a:r>
            <a:r>
              <a:rPr lang="zh-CN" altLang="en-US" sz="1600" dirty="0" smtClean="0"/>
              <a:t>为菜单编码</a:t>
            </a:r>
            <a:endParaRPr lang="en-US" altLang="zh-CN" sz="1600" dirty="0" smtClean="0"/>
          </a:p>
          <a:p>
            <a:pPr fontAlgn="base"/>
            <a:endParaRPr lang="en-US" altLang="zh-CN" dirty="0"/>
          </a:p>
          <a:p>
            <a:pPr fontAlgn="base"/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105" y="1153160"/>
            <a:ext cx="8152976" cy="4650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1" name="image 1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105" name="image 1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5851" y="2660079"/>
            <a:ext cx="8926322" cy="1403350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35850" y="2631440"/>
            <a:ext cx="8909050" cy="13970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8800" b="1" i="0" dirty="0" smtClean="0">
                <a:solidFill>
                  <a:srgbClr val="FFFFFF"/>
                </a:solidFill>
                <a:latin typeface="OPPOSans-B" panose="00020600040101010101" charset="-122"/>
                <a:ea typeface="OPPOSans-B" panose="00020600040101010101" charset="-122"/>
              </a:rPr>
              <a:t>谢谢聆听！</a:t>
            </a:r>
          </a:p>
        </p:txBody>
      </p:sp>
      <p:pic>
        <p:nvPicPr>
          <p:cNvPr id="9108" name="image 10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2971" y="2578799"/>
            <a:ext cx="3291332" cy="240411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1715770" y="2390140"/>
            <a:ext cx="5056505" cy="3143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100" b="1" i="0" spc="2000" dirty="0" smtClean="0">
                <a:solidFill>
                  <a:srgbClr val="FFFFFF"/>
                </a:solidFill>
                <a:uFillTx/>
                <a:latin typeface="OPPOSans-R" charset="0"/>
                <a:ea typeface="OPPOSans-R" panose="00020600040101010101" charset="-122"/>
              </a:rPr>
              <a:t>无锡宝通科技股份有限公司</a:t>
            </a:r>
          </a:p>
        </p:txBody>
      </p:sp>
      <p:pic>
        <p:nvPicPr>
          <p:cNvPr id="91010" name="image 1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51" y="3903917"/>
            <a:ext cx="7436485" cy="977011"/>
          </a:xfrm>
          <a:prstGeom prst="rect">
            <a:avLst/>
          </a:prstGeom>
        </p:spPr>
      </p:pic>
      <p:sp>
        <p:nvSpPr>
          <p:cNvPr id="1011" name="Object 1011"/>
          <p:cNvSpPr txBox="1"/>
          <p:nvPr/>
        </p:nvSpPr>
        <p:spPr>
          <a:xfrm>
            <a:off x="840613" y="3908679"/>
            <a:ext cx="7404100" cy="9779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b="0" i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91022" name="image 10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1313" y="5686235"/>
            <a:ext cx="1286764" cy="286512"/>
          </a:xfrm>
          <a:prstGeom prst="rect">
            <a:avLst/>
          </a:prstGeom>
        </p:spPr>
      </p:pic>
      <p:pic>
        <p:nvPicPr>
          <p:cNvPr id="91024" name="image 10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2158" y="5686235"/>
            <a:ext cx="2210816" cy="286512"/>
          </a:xfrm>
          <a:prstGeom prst="rect">
            <a:avLst/>
          </a:prstGeom>
        </p:spPr>
      </p:pic>
      <p:pic>
        <p:nvPicPr>
          <p:cNvPr id="91038" name="image 103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4386" y="2218518"/>
            <a:ext cx="1308100" cy="1060622"/>
          </a:xfrm>
          <a:prstGeom prst="rect">
            <a:avLst/>
          </a:prstGeom>
        </p:spPr>
      </p:pic>
      <p:sp>
        <p:nvSpPr>
          <p:cNvPr id="16011" name="Object 16011"/>
          <p:cNvSpPr txBox="1"/>
          <p:nvPr/>
        </p:nvSpPr>
        <p:spPr>
          <a:xfrm>
            <a:off x="782955" y="4965700"/>
            <a:ext cx="11902440" cy="3479800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7200" b="1" i="0" spc="3000" dirty="0" smtClean="0">
                <a:solidFill>
                  <a:srgbClr val="FFFFFF">
                    <a:alpha val="14000"/>
                  </a:srgbClr>
                </a:solidFill>
                <a:uFillTx/>
                <a:latin typeface="Reeji-CloudHeiChao-GB-Regular" charset="0"/>
                <a:ea typeface="Reeji-CloudHeiChao-GB-Regular"/>
              </a:rPr>
              <a:t>BOTON</a:t>
            </a:r>
          </a:p>
        </p:txBody>
      </p:sp>
      <p:pic>
        <p:nvPicPr>
          <p:cNvPr id="2" name="图片 1" descr="logo_白色_BOTON宝通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385" y="386080"/>
            <a:ext cx="178752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28500" cy="6858000"/>
          </a:xfrm>
          <a:prstGeom prst="rect">
            <a:avLst/>
          </a:prstGeom>
        </p:spPr>
      </p:pic>
      <p:pic>
        <p:nvPicPr>
          <p:cNvPr id="9202" name="image 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57292" y="2546096"/>
            <a:ext cx="1025906" cy="307721"/>
          </a:xfrm>
          <a:prstGeom prst="rect">
            <a:avLst/>
          </a:prstGeom>
        </p:spPr>
      </p:pic>
      <p:pic>
        <p:nvPicPr>
          <p:cNvPr id="9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7866" y="1146048"/>
            <a:ext cx="1070864" cy="1107948"/>
          </a:xfrm>
          <a:prstGeom prst="rect">
            <a:avLst/>
          </a:prstGeom>
        </p:spPr>
      </p:pic>
      <p:pic>
        <p:nvPicPr>
          <p:cNvPr id="92031" name="image 20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0082" y="1703133"/>
            <a:ext cx="3527425" cy="847725"/>
          </a:xfrm>
          <a:prstGeom prst="rect">
            <a:avLst/>
          </a:prstGeom>
        </p:spPr>
      </p:pic>
      <p:pic>
        <p:nvPicPr>
          <p:cNvPr id="92033" name="image 20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60082" y="2559749"/>
            <a:ext cx="2918460" cy="8350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58875" y="2429510"/>
            <a:ext cx="3492500" cy="1682115"/>
            <a:chOff x="1885" y="1986"/>
            <a:chExt cx="5500" cy="2649"/>
          </a:xfrm>
        </p:grpSpPr>
        <p:sp>
          <p:nvSpPr>
            <p:cNvPr id="2032" name="Object 2032"/>
            <p:cNvSpPr txBox="1"/>
            <p:nvPr/>
          </p:nvSpPr>
          <p:spPr>
            <a:xfrm>
              <a:off x="1885" y="1986"/>
              <a:ext cx="5500" cy="132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7000"/>
                </a:lnSpc>
              </a:pPr>
              <a:r>
                <a:rPr lang="zh-CN" sz="4800" b="0" i="0" dirty="0" smtClean="0">
                  <a:solidFill>
                    <a:srgbClr val="2254F3"/>
                  </a:solidFill>
                  <a:latin typeface="OPPOSans-M" panose="00020600040101010101" charset="-122"/>
                  <a:ea typeface="OPPOSans-M" panose="00020600040101010101" charset="-122"/>
                </a:rPr>
                <a:t>Catalogue</a:t>
              </a:r>
            </a:p>
          </p:txBody>
        </p:sp>
        <p:sp>
          <p:nvSpPr>
            <p:cNvPr id="2034" name="Object 2034"/>
            <p:cNvSpPr txBox="1"/>
            <p:nvPr/>
          </p:nvSpPr>
          <p:spPr>
            <a:xfrm>
              <a:off x="1885" y="3335"/>
              <a:ext cx="4560" cy="1300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5000" b="0" i="0" dirty="0" smtClean="0">
                  <a:solidFill>
                    <a:srgbClr val="2254F3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5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92035" name="image 203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311" y="4057"/>
              <a:ext cx="243" cy="326"/>
            </a:xfrm>
            <a:prstGeom prst="rect">
              <a:avLst/>
            </a:prstGeom>
          </p:spPr>
        </p:pic>
      </p:grpSp>
      <p:pic>
        <p:nvPicPr>
          <p:cNvPr id="9104" name="image 10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140440" y="5991225"/>
            <a:ext cx="337820" cy="33782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709160" y="1033145"/>
            <a:ext cx="2696210" cy="2161540"/>
            <a:chOff x="7416" y="1627"/>
            <a:chExt cx="4246" cy="3404"/>
          </a:xfrm>
        </p:grpSpPr>
        <p:grpSp>
          <p:nvGrpSpPr>
            <p:cNvPr id="5" name="组合 4"/>
            <p:cNvGrpSpPr/>
            <p:nvPr/>
          </p:nvGrpSpPr>
          <p:grpSpPr>
            <a:xfrm>
              <a:off x="7809" y="1824"/>
              <a:ext cx="3637" cy="3037"/>
              <a:chOff x="8208" y="1824"/>
              <a:chExt cx="3637" cy="3037"/>
            </a:xfrm>
          </p:grpSpPr>
          <p:sp>
            <p:nvSpPr>
              <p:cNvPr id="203" name="Object 203"/>
              <p:cNvSpPr txBox="1"/>
              <p:nvPr/>
            </p:nvSpPr>
            <p:spPr>
              <a:xfrm>
                <a:off x="8208" y="3953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背景介绍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7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01</a:t>
                </a:r>
                <a:endParaRPr lang="zh-CN" altLang="en-US" sz="900"/>
              </a:p>
            </p:txBody>
          </p:sp>
          <p:pic>
            <p:nvPicPr>
              <p:cNvPr id="92038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3" name="圆角矩形 2"/>
            <p:cNvSpPr/>
            <p:nvPr/>
          </p:nvSpPr>
          <p:spPr>
            <a:xfrm>
              <a:off x="7416" y="1627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79740" y="1033145"/>
            <a:ext cx="2696210" cy="2161540"/>
            <a:chOff x="12724" y="1627"/>
            <a:chExt cx="4246" cy="3404"/>
          </a:xfrm>
        </p:grpSpPr>
        <p:grpSp>
          <p:nvGrpSpPr>
            <p:cNvPr id="6" name="组合 5"/>
            <p:cNvGrpSpPr/>
            <p:nvPr/>
          </p:nvGrpSpPr>
          <p:grpSpPr>
            <a:xfrm>
              <a:off x="13167" y="1824"/>
              <a:ext cx="3637" cy="3037"/>
              <a:chOff x="8208" y="1824"/>
              <a:chExt cx="3637" cy="3037"/>
            </a:xfrm>
          </p:grpSpPr>
          <p:sp>
            <p:nvSpPr>
              <p:cNvPr id="8" name="Object 203"/>
              <p:cNvSpPr txBox="1"/>
              <p:nvPr/>
            </p:nvSpPr>
            <p:spPr>
              <a:xfrm>
                <a:off x="8208" y="3953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框架介绍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2</a:t>
                </a:r>
              </a:p>
            </p:txBody>
          </p:sp>
          <p:pic>
            <p:nvPicPr>
              <p:cNvPr id="10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6" name="圆角矩形 25"/>
            <p:cNvSpPr/>
            <p:nvPr/>
          </p:nvSpPr>
          <p:spPr>
            <a:xfrm>
              <a:off x="12724" y="1627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06620" y="3718560"/>
            <a:ext cx="2696210" cy="2162175"/>
            <a:chOff x="7412" y="5856"/>
            <a:chExt cx="4246" cy="3405"/>
          </a:xfrm>
        </p:grpSpPr>
        <p:grpSp>
          <p:nvGrpSpPr>
            <p:cNvPr id="11" name="组合 10"/>
            <p:cNvGrpSpPr/>
            <p:nvPr/>
          </p:nvGrpSpPr>
          <p:grpSpPr>
            <a:xfrm>
              <a:off x="8270" y="6049"/>
              <a:ext cx="2529" cy="3038"/>
              <a:chOff x="8668" y="1824"/>
              <a:chExt cx="2529" cy="3038"/>
            </a:xfrm>
          </p:grpSpPr>
          <p:sp>
            <p:nvSpPr>
              <p:cNvPr id="13" name="Object 203"/>
              <p:cNvSpPr txBox="1"/>
              <p:nvPr/>
            </p:nvSpPr>
            <p:spPr>
              <a:xfrm>
                <a:off x="8668" y="3954"/>
                <a:ext cx="2529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工作原理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Object 207"/>
              <p:cNvSpPr txBox="1"/>
              <p:nvPr/>
            </p:nvSpPr>
            <p:spPr>
              <a:xfrm>
                <a:off x="8749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3</a:t>
                </a:r>
              </a:p>
            </p:txBody>
          </p:sp>
          <p:pic>
            <p:nvPicPr>
              <p:cNvPr id="15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43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7" name="圆角矩形 26"/>
            <p:cNvSpPr/>
            <p:nvPr/>
          </p:nvSpPr>
          <p:spPr>
            <a:xfrm>
              <a:off x="7412" y="5856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85455" y="3718560"/>
            <a:ext cx="2696210" cy="2161540"/>
            <a:chOff x="12733" y="5856"/>
            <a:chExt cx="4246" cy="3404"/>
          </a:xfrm>
        </p:grpSpPr>
        <p:grpSp>
          <p:nvGrpSpPr>
            <p:cNvPr id="16" name="组合 15"/>
            <p:cNvGrpSpPr/>
            <p:nvPr/>
          </p:nvGrpSpPr>
          <p:grpSpPr>
            <a:xfrm>
              <a:off x="13118" y="6050"/>
              <a:ext cx="3637" cy="3038"/>
              <a:chOff x="8207" y="1824"/>
              <a:chExt cx="3637" cy="3038"/>
            </a:xfrm>
          </p:grpSpPr>
          <p:sp>
            <p:nvSpPr>
              <p:cNvPr id="18" name="Object 203"/>
              <p:cNvSpPr txBox="1"/>
              <p:nvPr/>
            </p:nvSpPr>
            <p:spPr>
              <a:xfrm>
                <a:off x="8207" y="3954"/>
                <a:ext cx="3637" cy="908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zh-CN" altLang="en-US" sz="1600" dirty="0" smtClean="0">
                    <a:solidFill>
                      <a:srgbClr val="33333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项目应用</a:t>
                </a:r>
                <a:endParaRPr lang="zh-CN" sz="1600" b="0" i="0" dirty="0" smtClean="0"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Object 207"/>
              <p:cNvSpPr txBox="1"/>
              <p:nvPr/>
            </p:nvSpPr>
            <p:spPr>
              <a:xfrm>
                <a:off x="8768" y="1824"/>
                <a:ext cx="1660" cy="17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0</a:t>
                </a:r>
                <a:r>
                  <a:rPr lang="en-US" altLang="zh-CN" sz="6000" b="0" i="0" dirty="0" smtClean="0">
                    <a:ln w="4762" cmpd="sng">
                      <a:solidFill>
                        <a:srgbClr val="2254F4"/>
                      </a:solidFill>
                    </a:ln>
                    <a:blipFill>
                      <a:blip r:embed="rId10"/>
                      <a:stretch>
                        <a:fillRect/>
                      </a:stretch>
                    </a:blipFill>
                    <a:latin typeface="OPPOSans-B" panose="00020600040101010101" charset="-122"/>
                    <a:ea typeface="OPPOSans-B" panose="00020600040101010101" charset="-122"/>
                  </a:rPr>
                  <a:t>4</a:t>
                </a:r>
              </a:p>
            </p:txBody>
          </p:sp>
          <p:pic>
            <p:nvPicPr>
              <p:cNvPr id="20" name="image 2038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9062" y="2350"/>
                <a:ext cx="2069" cy="1514"/>
              </a:xfrm>
              <a:prstGeom prst="rect">
                <a:avLst/>
              </a:prstGeom>
            </p:spPr>
          </p:pic>
        </p:grpSp>
        <p:sp>
          <p:nvSpPr>
            <p:cNvPr id="28" name="圆角矩形 27"/>
            <p:cNvSpPr/>
            <p:nvPr/>
          </p:nvSpPr>
          <p:spPr>
            <a:xfrm>
              <a:off x="12733" y="5856"/>
              <a:ext cx="4246" cy="3405"/>
            </a:xfrm>
            <a:prstGeom prst="roundRect">
              <a:avLst>
                <a:gd name="adj" fmla="val 6666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项目背景</a:t>
            </a:r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1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891882" y="1827565"/>
            <a:ext cx="1081750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缘起：</a:t>
            </a:r>
            <a:r>
              <a:rPr lang="zh-CN" altLang="en-US" dirty="0" smtClean="0"/>
              <a:t>随着工业互联网项目模块的不断增加，项目体积不断增大，对项目开发调试时的代码打包越来越不友好，例如：某人只负责某一个业务的开发，需要下载完整的项目，安装一些与本次开发无关的业务模块依赖包，包括开发完成后，只针对某一模块的业务迭代发布，也需要整体发布，非常的不友好，其次在多人协同开发时，需要组员间有非常强的协同能力，能解决代码冲突、发布同步等系列问题，还需要引入更为冗余的多分支管理方式。</a:t>
            </a:r>
            <a:endParaRPr lang="en-US" altLang="zh-CN" dirty="0" smtClean="0"/>
          </a:p>
          <a:p>
            <a:endParaRPr lang="en-US" altLang="zh-CN" b="1" dirty="0"/>
          </a:p>
          <a:p>
            <a:r>
              <a:rPr lang="zh-CN" altLang="en-US" sz="3200" b="1" dirty="0" smtClean="0"/>
              <a:t>意义：</a:t>
            </a:r>
            <a:r>
              <a:rPr lang="zh-CN" altLang="en-US" dirty="0"/>
              <a:t>面对日益突出的这些痛点，急需要一个解决方案，来化解</a:t>
            </a:r>
            <a:r>
              <a:rPr lang="zh-CN" altLang="en-US" dirty="0" smtClean="0"/>
              <a:t>项目开发迭代的复杂</a:t>
            </a:r>
            <a:r>
              <a:rPr lang="zh-CN" altLang="en-US" dirty="0"/>
              <a:t>度</a:t>
            </a:r>
            <a:r>
              <a:rPr lang="zh-CN" altLang="en-US" dirty="0" smtClean="0"/>
              <a:t>，提升开发效率及开发体验，同时</a:t>
            </a:r>
            <a:r>
              <a:rPr lang="zh-CN" altLang="en-US" dirty="0"/>
              <a:t>又不需要对原有项目有太大的改造（对源代码的侵入小</a:t>
            </a:r>
            <a:r>
              <a:rPr lang="zh-CN" altLang="en-US" dirty="0" smtClean="0"/>
              <a:t>），对</a:t>
            </a:r>
            <a:r>
              <a:rPr lang="zh-CN" altLang="en-US" dirty="0"/>
              <a:t>终端用户做到无</a:t>
            </a:r>
            <a:r>
              <a:rPr lang="zh-CN" altLang="en-US" dirty="0" smtClean="0"/>
              <a:t>感知。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3200" b="1" dirty="0"/>
              <a:t>思路</a:t>
            </a:r>
            <a:r>
              <a:rPr lang="zh-CN" altLang="en-US" sz="3200" b="1" dirty="0" smtClean="0"/>
              <a:t>：</a:t>
            </a:r>
            <a:r>
              <a:rPr lang="zh-CN" altLang="en-US" dirty="0" smtClean="0"/>
              <a:t>将</a:t>
            </a:r>
            <a:r>
              <a:rPr lang="zh-CN" altLang="en-US" dirty="0"/>
              <a:t>一个大型应用，按业务或者模块的方式进行拆分，分成能单独部署运行的小型应用</a:t>
            </a:r>
            <a:r>
              <a:rPr lang="zh-CN" altLang="en-US" dirty="0" smtClean="0"/>
              <a:t>，基于基座有效的组合起来，通过这各方式来减轻</a:t>
            </a:r>
            <a:r>
              <a:rPr lang="zh-CN" altLang="en-US" dirty="0"/>
              <a:t>整个项目在</a:t>
            </a:r>
            <a:r>
              <a:rPr lang="zh-CN" altLang="en-US" dirty="0" smtClean="0"/>
              <a:t>开发迭代周期各环节</a:t>
            </a:r>
            <a:r>
              <a:rPr lang="zh-CN" altLang="en-US" dirty="0"/>
              <a:t>上的管理难度。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0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微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前端介绍</a:t>
            </a: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2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321547" y="1256044"/>
            <a:ext cx="11696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，什么是微前端？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</a:t>
            </a:r>
            <a:r>
              <a:rPr lang="zh-CN" altLang="en-US" dirty="0"/>
              <a:t>微前端是一种类似于微服务的架构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它</a:t>
            </a:r>
            <a:r>
              <a:rPr lang="zh-CN" altLang="en-US" dirty="0"/>
              <a:t>将微服务的理念应用于浏览器端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即将 </a:t>
            </a:r>
            <a:r>
              <a:rPr lang="en-US" altLang="zh-CN" dirty="0"/>
              <a:t>Web </a:t>
            </a:r>
            <a:r>
              <a:rPr lang="zh-CN" altLang="en-US" dirty="0"/>
              <a:t>应用由单一的单体应用转变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r>
              <a:rPr lang="zh-CN" altLang="en-US" b="1" dirty="0" smtClean="0"/>
              <a:t>多</a:t>
            </a:r>
            <a:r>
              <a:rPr lang="zh-CN" altLang="en-US" b="1" dirty="0"/>
              <a:t>个小型前端应用聚合为一的应用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各个</a:t>
            </a:r>
            <a:r>
              <a:rPr lang="zh-CN" altLang="en-US" dirty="0"/>
              <a:t>前端应用还可以</a:t>
            </a:r>
            <a:r>
              <a:rPr lang="zh-CN" altLang="en-US" b="1" dirty="0"/>
              <a:t>独立运行、独立开发、独立部署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）微前端的诞生主要为了解决如下两个问题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原先的一个巨无霸应用拆分成一个个的小项目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些小项目既可以独立开发部署，又可以自由组合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复用（嵌入）别人的项目页面</a:t>
            </a:r>
            <a:r>
              <a:rPr lang="zh-CN" altLang="en-US" dirty="0" smtClean="0"/>
              <a:t>，其项目还是运行在</a:t>
            </a:r>
            <a:endParaRPr lang="en-US" altLang="zh-CN" dirty="0" smtClean="0"/>
          </a:p>
          <a:p>
            <a:r>
              <a:rPr lang="zh-CN" altLang="en-US" dirty="0" smtClean="0"/>
              <a:t>他</a:t>
            </a:r>
            <a:r>
              <a:rPr lang="zh-CN" altLang="en-US" dirty="0"/>
              <a:t>自己的环境之上。</a:t>
            </a:r>
          </a:p>
          <a:p>
            <a:endParaRPr lang="zh-CN" altLang="en-US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/>
              <a:t>2</a:t>
            </a:r>
            <a:r>
              <a:rPr lang="zh-CN" altLang="en-US" b="1" dirty="0"/>
              <a:t>，使用微前端的好处</a:t>
            </a:r>
          </a:p>
          <a:p>
            <a:r>
              <a:rPr lang="zh-CN" altLang="en-US" dirty="0" smtClean="0"/>
              <a:t>各个独立子应用可以</a:t>
            </a:r>
            <a:r>
              <a:rPr lang="zh-CN" altLang="en-US" dirty="0"/>
              <a:t>自由</a:t>
            </a:r>
            <a:r>
              <a:rPr lang="zh-CN" altLang="en-US" dirty="0" smtClean="0"/>
              <a:t>选择技术栈</a:t>
            </a:r>
            <a:endParaRPr lang="en-US" altLang="zh-CN" dirty="0" smtClean="0"/>
          </a:p>
          <a:p>
            <a:r>
              <a:rPr lang="zh-CN" altLang="en-US" dirty="0" smtClean="0"/>
              <a:t>快速</a:t>
            </a:r>
            <a:r>
              <a:rPr lang="zh-CN" altLang="en-US" dirty="0"/>
              <a:t>打包，独立部署，互不影响，升级简单。</a:t>
            </a:r>
          </a:p>
          <a:p>
            <a:r>
              <a:rPr lang="zh-CN" altLang="en-US" dirty="0"/>
              <a:t>可以很方便的复用已有的功能模块，避免重复开发。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012" y="1238329"/>
            <a:ext cx="6085725" cy="51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微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前端介绍</a:t>
            </a: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3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321547" y="1256044"/>
            <a:ext cx="116962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，目前微前端主要的解决</a:t>
            </a:r>
            <a:r>
              <a:rPr lang="zh-CN" altLang="en-US" b="1" dirty="0" smtClean="0"/>
              <a:t>方案</a:t>
            </a:r>
            <a:endParaRPr lang="en-US" altLang="zh-CN" b="1" dirty="0" smtClean="0"/>
          </a:p>
          <a:p>
            <a:endParaRPr lang="zh-CN" altLang="en-US" b="1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b="1" dirty="0"/>
              <a:t>iframe</a:t>
            </a:r>
            <a:r>
              <a:rPr lang="zh-CN" altLang="en-US" dirty="0"/>
              <a:t> 方案</a:t>
            </a:r>
          </a:p>
          <a:p>
            <a:r>
              <a:rPr lang="en-US" altLang="zh-CN" b="1" dirty="0"/>
              <a:t>iframe</a:t>
            </a:r>
            <a:r>
              <a:rPr lang="zh-CN" altLang="en-US" dirty="0"/>
              <a:t> 最大的特性就是提供了浏览器原生的硬隔离方案，不论是样式隔离、</a:t>
            </a:r>
            <a:r>
              <a:rPr lang="en-US" altLang="zh-CN" b="1" dirty="0" err="1"/>
              <a:t>js</a:t>
            </a:r>
            <a:r>
              <a:rPr lang="zh-CN" altLang="en-US" dirty="0"/>
              <a:t> 隔离这类问题统统都能被完美解决。</a:t>
            </a:r>
          </a:p>
          <a:p>
            <a:r>
              <a:rPr lang="zh-CN" altLang="en-US" dirty="0"/>
              <a:t>但他的最大问题也在于他的隔离性无法被突破，导致应用间上下文无法被共享（主要是本地存储、全局变量和公共插件），两个项目不同源（跨域）情况下数据传输需要依赖 </a:t>
            </a:r>
            <a:r>
              <a:rPr lang="en-US" altLang="zh-CN" b="1" dirty="0" err="1"/>
              <a:t>postMessage</a:t>
            </a:r>
            <a:r>
              <a:rPr lang="zh-CN" altLang="en-US" dirty="0"/>
              <a:t>，随之带来的开发体验、产品体验的问题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       具体</a:t>
            </a:r>
            <a:r>
              <a:rPr lang="zh-CN" altLang="en-US" dirty="0"/>
              <a:t>来说，使用 </a:t>
            </a:r>
            <a:r>
              <a:rPr lang="en-US" altLang="zh-CN" b="1" dirty="0"/>
              <a:t>iframe</a:t>
            </a:r>
            <a:r>
              <a:rPr lang="zh-CN" altLang="en-US" dirty="0"/>
              <a:t> 有如下常见的问题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b="1" dirty="0"/>
              <a:t>	</a:t>
            </a:r>
            <a:r>
              <a:rPr lang="en-US" altLang="zh-CN" b="1" dirty="0" err="1" smtClean="0"/>
              <a:t>url</a:t>
            </a:r>
            <a:r>
              <a:rPr lang="zh-CN" altLang="en-US" dirty="0"/>
              <a:t> 不同步。浏览器刷新</a:t>
            </a:r>
            <a:r>
              <a:rPr lang="zh-CN" altLang="en-US" b="1" dirty="0"/>
              <a:t> </a:t>
            </a:r>
            <a:r>
              <a:rPr lang="en-US" altLang="zh-CN" b="1" dirty="0"/>
              <a:t>iframe </a:t>
            </a:r>
            <a:r>
              <a:rPr lang="en-US" altLang="zh-CN" b="1" dirty="0" err="1"/>
              <a:t>url</a:t>
            </a:r>
            <a:r>
              <a:rPr lang="en-US" altLang="zh-CN" b="1" dirty="0"/>
              <a:t> </a:t>
            </a:r>
            <a:r>
              <a:rPr lang="zh-CN" altLang="en-US" dirty="0"/>
              <a:t>状态丢失、后退前进按钮无法使用。</a:t>
            </a:r>
          </a:p>
          <a:p>
            <a:r>
              <a:rPr lang="en-US" altLang="zh-CN" b="1" dirty="0" smtClean="0"/>
              <a:t>	DOM</a:t>
            </a:r>
            <a:r>
              <a:rPr lang="zh-CN" altLang="en-US" dirty="0"/>
              <a:t> 结构不共享。想象一下屏幕右下角 </a:t>
            </a:r>
            <a:r>
              <a:rPr lang="en-US" altLang="zh-CN" b="1" dirty="0"/>
              <a:t>1/4 </a:t>
            </a:r>
            <a:r>
              <a:rPr lang="zh-CN" altLang="en-US" dirty="0"/>
              <a:t>的 </a:t>
            </a:r>
            <a:r>
              <a:rPr lang="en-US" altLang="zh-CN" b="1" dirty="0"/>
              <a:t>iframe</a:t>
            </a:r>
            <a:r>
              <a:rPr lang="zh-CN" altLang="en-US" dirty="0"/>
              <a:t> 里来一个带遮罩层的弹框，同时我们</a:t>
            </a:r>
            <a:r>
              <a:rPr lang="zh-CN" altLang="en-US" dirty="0" smtClean="0"/>
              <a:t>要求</a:t>
            </a:r>
            <a:r>
              <a:rPr lang="zh-CN" altLang="en-US" dirty="0"/>
              <a:t>这个弹</a:t>
            </a:r>
            <a:r>
              <a:rPr lang="zh-CN" altLang="en-US" dirty="0" smtClean="0"/>
              <a:t>框</a:t>
            </a:r>
            <a:r>
              <a:rPr lang="en-US" altLang="zh-CN" dirty="0" smtClean="0"/>
              <a:t>	</a:t>
            </a:r>
            <a:r>
              <a:rPr lang="zh-CN" altLang="en-US" dirty="0" smtClean="0"/>
              <a:t>要</a:t>
            </a:r>
            <a:r>
              <a:rPr lang="zh-CN" altLang="en-US" dirty="0"/>
              <a:t>浏览器居中显示，还要浏览器 </a:t>
            </a:r>
            <a:r>
              <a:rPr lang="en-US" altLang="zh-CN" b="1" dirty="0"/>
              <a:t>resize</a:t>
            </a:r>
            <a:r>
              <a:rPr lang="zh-CN" altLang="en-US" dirty="0"/>
              <a:t> 时自动居中</a:t>
            </a:r>
            <a:r>
              <a:rPr lang="en-US" altLang="zh-CN" dirty="0"/>
              <a:t>..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全局</a:t>
            </a:r>
            <a:r>
              <a:rPr lang="zh-CN" altLang="en-US" dirty="0"/>
              <a:t>上下文完全隔离，内存变量不共享。</a:t>
            </a:r>
            <a:r>
              <a:rPr lang="en-US" altLang="zh-CN" b="1" dirty="0"/>
              <a:t>iframe</a:t>
            </a:r>
            <a:r>
              <a:rPr lang="zh-CN" altLang="en-US" dirty="0"/>
              <a:t> 内外系统的通信、数据同步等需求，主应用的 </a:t>
            </a:r>
            <a:r>
              <a:rPr lang="en-US" altLang="zh-CN" b="1" dirty="0"/>
              <a:t>cookie</a:t>
            </a:r>
            <a:r>
              <a:rPr lang="zh-CN" altLang="en-US" dirty="0"/>
              <a:t> 要</a:t>
            </a:r>
            <a:r>
              <a:rPr lang="zh-CN" altLang="en-US" dirty="0" smtClean="0"/>
              <a:t>透</a:t>
            </a:r>
            <a:r>
              <a:rPr lang="en-US" altLang="zh-CN" dirty="0" smtClean="0"/>
              <a:t>	</a:t>
            </a:r>
            <a:r>
              <a:rPr lang="zh-CN" altLang="en-US" dirty="0" smtClean="0"/>
              <a:t>传</a:t>
            </a:r>
            <a:r>
              <a:rPr lang="zh-CN" altLang="en-US" dirty="0"/>
              <a:t>到根域名都不同的子应用中实现免登效果。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慢</a:t>
            </a:r>
            <a:r>
              <a:rPr lang="zh-CN" altLang="en-US" dirty="0"/>
              <a:t>。每次子应用进入都是一次浏览器上下文重建、资源重新加载的过程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7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微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前端介绍</a:t>
            </a: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4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321547" y="1256044"/>
            <a:ext cx="11696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，目前微前端主要的解决方案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b="1" dirty="0"/>
              <a:t>single-spa</a:t>
            </a:r>
            <a:r>
              <a:rPr lang="zh-CN" altLang="en-US" dirty="0"/>
              <a:t> 方案</a:t>
            </a:r>
          </a:p>
          <a:p>
            <a:r>
              <a:rPr lang="en-US" altLang="zh-CN" b="1" dirty="0"/>
              <a:t>Single-spa</a:t>
            </a:r>
            <a:r>
              <a:rPr lang="zh-CN" altLang="en-US" dirty="0"/>
              <a:t> 是一个将多个单页面应用聚合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个整体应用的 </a:t>
            </a:r>
            <a:r>
              <a:rPr lang="en-US" altLang="zh-CN" b="1" dirty="0"/>
              <a:t>JavaScript</a:t>
            </a:r>
            <a:r>
              <a:rPr lang="zh-CN" altLang="en-US" dirty="0"/>
              <a:t> 微前端</a:t>
            </a:r>
            <a:r>
              <a:rPr lang="zh-CN" altLang="en-US" dirty="0" smtClean="0"/>
              <a:t>框架。</a:t>
            </a:r>
            <a:endParaRPr lang="en-US" altLang="zh-CN" dirty="0" smtClean="0"/>
          </a:p>
          <a:p>
            <a:r>
              <a:rPr lang="zh-CN" altLang="en-US" dirty="0" smtClean="0"/>
              <a:t>简单</a:t>
            </a:r>
            <a:r>
              <a:rPr lang="zh-CN" altLang="en-US" dirty="0"/>
              <a:t>来说就是将子项目的内容（包括容器、</a:t>
            </a:r>
            <a:r>
              <a:rPr lang="en-US" altLang="zh-CN" b="1" dirty="0" err="1"/>
              <a:t>js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插入</a:t>
            </a:r>
            <a:r>
              <a:rPr lang="zh-CN" altLang="en-US" dirty="0"/>
              <a:t>到主项目，从而呈现出子项目的内容。</a:t>
            </a:r>
          </a:p>
          <a:p>
            <a:r>
              <a:rPr lang="zh-CN" altLang="en-US" dirty="0"/>
              <a:t>相对于 </a:t>
            </a:r>
            <a:r>
              <a:rPr lang="en-US" altLang="zh-CN" b="1" dirty="0"/>
              <a:t>iframe</a:t>
            </a:r>
            <a:r>
              <a:rPr lang="zh-CN" altLang="en-US" dirty="0"/>
              <a:t>，</a:t>
            </a:r>
            <a:r>
              <a:rPr lang="en-US" altLang="zh-CN" b="1" dirty="0"/>
              <a:t>single-spa</a:t>
            </a:r>
            <a:r>
              <a:rPr lang="zh-CN" altLang="en-US" dirty="0"/>
              <a:t> 让父子项目</a:t>
            </a:r>
            <a:r>
              <a:rPr lang="zh-CN" altLang="en-US" dirty="0" smtClean="0"/>
              <a:t>属于</a:t>
            </a:r>
            <a:endParaRPr lang="en-US" altLang="zh-CN" dirty="0" smtClean="0"/>
          </a:p>
          <a:p>
            <a:r>
              <a:rPr lang="zh-CN" altLang="en-US" dirty="0" smtClean="0"/>
              <a:t>同</a:t>
            </a:r>
            <a:r>
              <a:rPr lang="zh-CN" altLang="en-US" dirty="0"/>
              <a:t>一个 </a:t>
            </a:r>
            <a:r>
              <a:rPr lang="en-US" altLang="zh-CN" b="1" dirty="0"/>
              <a:t>document</a:t>
            </a:r>
            <a:r>
              <a:rPr lang="zh-CN" altLang="en-US" dirty="0"/>
              <a:t>，这样做既有好处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也</a:t>
            </a:r>
            <a:r>
              <a:rPr lang="zh-CN" altLang="en-US" dirty="0"/>
              <a:t>有坏处。好处就是数据</a:t>
            </a:r>
            <a:r>
              <a:rPr lang="en-US" altLang="zh-CN" dirty="0"/>
              <a:t>/</a:t>
            </a:r>
            <a:r>
              <a:rPr lang="zh-CN" altLang="en-US" dirty="0"/>
              <a:t>文件都可以共享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公共</a:t>
            </a:r>
            <a:r>
              <a:rPr lang="zh-CN" altLang="en-US" dirty="0"/>
              <a:t>插件共享，子项目加载就更快了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缺点</a:t>
            </a:r>
            <a:r>
              <a:rPr lang="zh-CN" altLang="en-US" dirty="0"/>
              <a:t>是带来了 </a:t>
            </a:r>
            <a:r>
              <a:rPr lang="en-US" altLang="zh-CN" b="1" dirty="0" err="1"/>
              <a:t>js</a:t>
            </a:r>
            <a:r>
              <a:rPr lang="en-US" altLang="zh-CN" b="1" dirty="0"/>
              <a:t>/</a:t>
            </a:r>
            <a:r>
              <a:rPr lang="en-US" altLang="zh-CN" b="1" dirty="0" err="1"/>
              <a:t>css</a:t>
            </a:r>
            <a:r>
              <a:rPr lang="zh-CN" altLang="en-US" dirty="0"/>
              <a:t> 污染。</a:t>
            </a:r>
          </a:p>
          <a:p>
            <a:r>
              <a:rPr lang="en-US" altLang="zh-CN" b="1" dirty="0"/>
              <a:t>single-spa</a:t>
            </a:r>
            <a:r>
              <a:rPr lang="zh-CN" altLang="en-US" dirty="0"/>
              <a:t> 上手并不简单，也不能开箱即用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开发</a:t>
            </a:r>
            <a:r>
              <a:rPr lang="zh-CN" altLang="en-US" dirty="0"/>
              <a:t>部署更是需要修改大量的 </a:t>
            </a:r>
            <a:r>
              <a:rPr lang="en-US" altLang="zh-CN" b="1" dirty="0" err="1"/>
              <a:t>webpack</a:t>
            </a:r>
            <a:r>
              <a:rPr lang="zh-CN" altLang="en-US" dirty="0"/>
              <a:t> 配置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对子</a:t>
            </a:r>
            <a:r>
              <a:rPr lang="zh-CN" altLang="en-US" dirty="0"/>
              <a:t>项目的改造也非常多。</a:t>
            </a:r>
          </a:p>
          <a:p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527" y="1080135"/>
            <a:ext cx="6879337" cy="50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600" dirty="0" err="1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5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891882" y="1651125"/>
            <a:ext cx="110531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，什么是 </a:t>
            </a:r>
            <a:r>
              <a:rPr lang="en-US" altLang="zh-CN" b="1" dirty="0" err="1"/>
              <a:t>qiankun</a:t>
            </a:r>
            <a:r>
              <a:rPr lang="zh-CN" altLang="en-US" b="1" dirty="0"/>
              <a:t>？</a:t>
            </a:r>
          </a:p>
          <a:p>
            <a:r>
              <a:rPr lang="zh-CN" altLang="en-US" b="1" dirty="0"/>
              <a:t>    </a:t>
            </a:r>
            <a:r>
              <a:rPr lang="en-US" altLang="zh-CN" b="1" dirty="0" err="1"/>
              <a:t>qiankun</a:t>
            </a:r>
            <a:r>
              <a:rPr lang="zh-CN" altLang="en-US" dirty="0"/>
              <a:t> 是一个基于 </a:t>
            </a:r>
            <a:r>
              <a:rPr lang="en-US" altLang="zh-CN" b="1" dirty="0"/>
              <a:t>single-spa</a:t>
            </a:r>
            <a:r>
              <a:rPr lang="zh-CN" altLang="en-US" dirty="0"/>
              <a:t> 的微前端实现库，孵化自蚂蚁</a:t>
            </a:r>
            <a:r>
              <a:rPr lang="zh-CN" altLang="en-US" dirty="0" smtClean="0"/>
              <a:t>金融基于</a:t>
            </a:r>
            <a:r>
              <a:rPr lang="zh-CN" altLang="en-US" dirty="0"/>
              <a:t>微前端架构的云产品统一接入平台。它在</a:t>
            </a:r>
            <a:r>
              <a:rPr lang="zh-CN" altLang="en-US" b="1" dirty="0"/>
              <a:t> </a:t>
            </a:r>
            <a:r>
              <a:rPr lang="en-US" altLang="zh-CN" b="1" dirty="0"/>
              <a:t>single-spa</a:t>
            </a:r>
            <a:r>
              <a:rPr lang="zh-CN" altLang="en-US" dirty="0"/>
              <a:t> 的基础上，实现了开箱即用，除一些必要的修改外，子项目只需要做很少的改动，就能很容易的接入。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 err="1"/>
              <a:t>qiankun</a:t>
            </a:r>
            <a:r>
              <a:rPr lang="en-US" altLang="zh-CN" b="1" dirty="0"/>
              <a:t> </a:t>
            </a:r>
            <a:r>
              <a:rPr lang="zh-CN" altLang="en-US" b="1" dirty="0"/>
              <a:t>主要特性</a:t>
            </a:r>
          </a:p>
          <a:p>
            <a:r>
              <a:rPr lang="zh-CN" altLang="en-US" dirty="0"/>
              <a:t>基于 </a:t>
            </a:r>
            <a:r>
              <a:rPr lang="en-US" altLang="zh-CN" b="1" dirty="0"/>
              <a:t>single-spa</a:t>
            </a:r>
            <a:r>
              <a:rPr lang="zh-CN" altLang="en-US" dirty="0"/>
              <a:t> 封装，提供了更加开箱即用的 </a:t>
            </a:r>
            <a:r>
              <a:rPr lang="en-US" altLang="zh-CN" b="1" dirty="0"/>
              <a:t>API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技术栈无关，任意技术栈的应用均可 使用</a:t>
            </a:r>
            <a:r>
              <a:rPr lang="en-US" altLang="zh-CN" dirty="0"/>
              <a:t>/</a:t>
            </a:r>
            <a:r>
              <a:rPr lang="zh-CN" altLang="en-US" dirty="0"/>
              <a:t>接入，不论是 </a:t>
            </a:r>
            <a:r>
              <a:rPr lang="en-US" altLang="zh-CN" b="1" dirty="0" smtClean="0"/>
              <a:t>React</a:t>
            </a:r>
            <a:r>
              <a:rPr lang="en-US" altLang="zh-CN" dirty="0" smtClean="0"/>
              <a:t>/</a:t>
            </a:r>
            <a:r>
              <a:rPr lang="en-US" altLang="zh-CN" b="1" dirty="0" err="1" smtClean="0"/>
              <a:t>Vue</a:t>
            </a:r>
            <a:r>
              <a:rPr lang="en-US" altLang="zh-CN" dirty="0" smtClean="0"/>
              <a:t>/</a:t>
            </a:r>
            <a:r>
              <a:rPr lang="en-US" altLang="zh-CN" b="1" dirty="0" smtClean="0"/>
              <a:t>Angular</a:t>
            </a:r>
            <a:r>
              <a:rPr lang="en-US" altLang="zh-CN" dirty="0" smtClean="0"/>
              <a:t>/</a:t>
            </a:r>
            <a:r>
              <a:rPr lang="zh-CN" altLang="en-US" dirty="0"/>
              <a:t> 还是其他等框架。</a:t>
            </a:r>
          </a:p>
          <a:p>
            <a:r>
              <a:rPr lang="en-US" altLang="zh-CN" b="1" dirty="0"/>
              <a:t>HTML Entry </a:t>
            </a:r>
            <a:r>
              <a:rPr lang="zh-CN" altLang="en-US" dirty="0"/>
              <a:t>接入方式，让我们接入微应用像使用 </a:t>
            </a:r>
            <a:r>
              <a:rPr lang="en-US" altLang="zh-CN" b="1" dirty="0"/>
              <a:t>iframe</a:t>
            </a:r>
            <a:r>
              <a:rPr lang="zh-CN" altLang="en-US" dirty="0"/>
              <a:t> 一样简单。</a:t>
            </a:r>
          </a:p>
          <a:p>
            <a:r>
              <a:rPr lang="zh-CN" altLang="en-US" dirty="0"/>
              <a:t>样式隔离，确保微应用之间样式互相不干扰。</a:t>
            </a:r>
          </a:p>
          <a:p>
            <a:r>
              <a:rPr lang="en-US" altLang="zh-CN" b="1" dirty="0"/>
              <a:t>JS</a:t>
            </a:r>
            <a:r>
              <a:rPr lang="zh-CN" altLang="en-US" dirty="0"/>
              <a:t> 沙箱，确保微应用之间 全局变量</a:t>
            </a:r>
            <a:r>
              <a:rPr lang="en-US" altLang="zh-CN" dirty="0"/>
              <a:t>/</a:t>
            </a:r>
            <a:r>
              <a:rPr lang="zh-CN" altLang="en-US" dirty="0"/>
              <a:t>事件 不冲突。</a:t>
            </a:r>
          </a:p>
          <a:p>
            <a:r>
              <a:rPr lang="zh-CN" altLang="en-US" dirty="0"/>
              <a:t>资源预加载，在浏览器空闲时间预加载未打开的微应用资源，加速微应用打开速度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381952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方案对比</a:t>
            </a: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91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6</a:t>
            </a:r>
            <a:endParaRPr lang="en-US" altLang="de-DE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446089"/>
              </p:ext>
            </p:extLst>
          </p:nvPr>
        </p:nvGraphicFramePr>
        <p:xfrm>
          <a:off x="293637" y="1225213"/>
          <a:ext cx="11590054" cy="5089959"/>
        </p:xfrm>
        <a:graphic>
          <a:graphicData uri="http://schemas.openxmlformats.org/drawingml/2006/table">
            <a:tbl>
              <a:tblPr/>
              <a:tblGrid>
                <a:gridCol w="652780"/>
                <a:gridCol w="1929130"/>
                <a:gridCol w="4265930"/>
                <a:gridCol w="4742214"/>
              </a:tblGrid>
              <a:tr h="5695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序号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对比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Single-sap</a:t>
                      </a:r>
                      <a:endParaRPr lang="zh-CN" altLang="en-US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Qiankun</a:t>
                      </a:r>
                      <a:endParaRPr lang="zh-CN" altLang="en-US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4F3">
                        <a:alpha val="90000"/>
                      </a:srgbClr>
                    </a:solidFill>
                  </a:tcPr>
                </a:tc>
              </a:tr>
              <a:tr h="699135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1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  <a:sym typeface="+mn-lt"/>
                        </a:rPr>
                        <a:t>多框架兼容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  <a:sym typeface="+mn-lt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r>
                        <a:rPr lang="en-US" altLang="zh-CN" sz="140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>
                        <a:solidFill>
                          <a:schemeClr val="accent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35267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en-US" altLang="zh-CN" sz="110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10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  <a:sym typeface="+mn-lt"/>
                        </a:rPr>
                        <a:t>数据通信机制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  <a:sym typeface="+mn-lt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不支持</a:t>
                      </a:r>
                      <a:r>
                        <a:rPr lang="en-US" altLang="zh-CN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 </a:t>
                      </a:r>
                      <a:endParaRPr lang="en-US" altLang="zh-CN" sz="1400" dirty="0">
                        <a:solidFill>
                          <a:schemeClr val="accent2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73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JS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沙箱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不支持</a:t>
                      </a:r>
                      <a:r>
                        <a:rPr lang="en-US" altLang="zh-CN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352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样式隔离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不支持</a:t>
                      </a:r>
                      <a:r>
                        <a:rPr lang="en-US" altLang="zh-CN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14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16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预加载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不支持</a:t>
                      </a:r>
                      <a:r>
                        <a:rPr lang="en-US" altLang="zh-CN" sz="1400" baseline="0" dirty="0" smtClean="0">
                          <a:solidFill>
                            <a:schemeClr val="accent2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14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i="0" u="none" strike="noStrike" baseline="0" dirty="0" smtClean="0">
                          <a:solidFill>
                            <a:schemeClr val="accent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支持</a:t>
                      </a:r>
                      <a:endParaRPr lang="en-US" altLang="zh-CN" sz="140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063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渲染原理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chemeClr val="accent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基于路由监听</a:t>
                      </a:r>
                      <a:endParaRPr lang="zh-CN" altLang="en-US" sz="1400" b="0" dirty="0">
                        <a:solidFill>
                          <a:schemeClr val="accent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accent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基于路由</a:t>
                      </a:r>
                      <a:r>
                        <a:rPr lang="zh-CN" altLang="en-US" sz="1400" b="0" kern="1200" dirty="0" smtClean="0">
                          <a:solidFill>
                            <a:schemeClr val="accent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监听 </a:t>
                      </a:r>
                      <a:r>
                        <a:rPr lang="en-US" altLang="zh-CN" sz="1400" b="0" kern="1200" dirty="0" smtClean="0">
                          <a:solidFill>
                            <a:schemeClr val="accent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+ </a:t>
                      </a:r>
                      <a:r>
                        <a:rPr lang="zh-CN" altLang="en-US" sz="1400" b="0" kern="1200" dirty="0" smtClean="0">
                          <a:solidFill>
                            <a:schemeClr val="accent5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手动渲染</a:t>
                      </a: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  <a:tr h="65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接入成本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很高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相对低</a:t>
                      </a:r>
                      <a:endParaRPr lang="zh-CN" alt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868" marR="2868" marT="286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45" y="5715"/>
            <a:ext cx="12128500" cy="6858000"/>
          </a:xfrm>
          <a:prstGeom prst="rect">
            <a:avLst/>
          </a:prstGeom>
        </p:spPr>
      </p:pic>
      <p:sp>
        <p:nvSpPr>
          <p:cNvPr id="1010" name="Object 1010"/>
          <p:cNvSpPr txBox="1"/>
          <p:nvPr/>
        </p:nvSpPr>
        <p:spPr>
          <a:xfrm>
            <a:off x="-8890" y="6643370"/>
            <a:ext cx="12200890" cy="220345"/>
          </a:xfrm>
          <a:custGeom>
            <a:avLst/>
            <a:gdLst/>
            <a:ahLst/>
            <a:cxnLst/>
            <a:rect l="0" t="0" r="24396700" b="523946"/>
            <a:pathLst>
              <a:path w="24396700" h="523946">
                <a:moveTo>
                  <a:pt x="6350" y="6350"/>
                </a:moveTo>
                <a:lnTo>
                  <a:pt x="24390350" y="6350"/>
                </a:lnTo>
                <a:lnTo>
                  <a:pt x="24390350" y="517596"/>
                </a:lnTo>
                <a:lnTo>
                  <a:pt x="6350" y="517596"/>
                </a:lnTo>
                <a:close/>
              </a:path>
            </a:pathLst>
          </a:custGeom>
          <a:solidFill>
            <a:srgbClr val="2254F3"/>
          </a:solidFill>
          <a:ln w="12700">
            <a:solidFill>
              <a:srgbClr val="D71443">
                <a:alpha val="0"/>
              </a:srgbClr>
            </a:solidFill>
            <a:prstDash val="solid"/>
          </a:ln>
        </p:spPr>
        <p:txBody>
          <a:bodyPr wrap="square" rtlCol="0" anchor="ctr" anchorCtr="0">
            <a:noAutofit/>
          </a:bodyPr>
          <a:lstStyle/>
          <a:p>
            <a:endParaRPr/>
          </a:p>
        </p:txBody>
      </p:sp>
      <p:sp>
        <p:nvSpPr>
          <p:cNvPr id="4032" name="Object 4032"/>
          <p:cNvSpPr txBox="1"/>
          <p:nvPr/>
        </p:nvSpPr>
        <p:spPr>
          <a:xfrm>
            <a:off x="492760" y="172085"/>
            <a:ext cx="4694555" cy="1295400"/>
          </a:xfrm>
          <a:prstGeom prst="rect">
            <a:avLst/>
          </a:prstGeom>
        </p:spPr>
        <p:txBody>
          <a:bodyPr vert="horz" wrap="square" lIns="0" tIns="91440" rIns="0" bIns="9144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6000" b="0" i="0" dirty="0" smtClean="0">
                <a:solidFill>
                  <a:srgbClr val="D3DDFD">
                    <a:alpha val="4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BOTON</a:t>
            </a:r>
          </a:p>
        </p:txBody>
      </p:sp>
      <p:sp>
        <p:nvSpPr>
          <p:cNvPr id="4034" name="Object 4034"/>
          <p:cNvSpPr txBox="1"/>
          <p:nvPr/>
        </p:nvSpPr>
        <p:spPr>
          <a:xfrm>
            <a:off x="1351915" y="391160"/>
            <a:ext cx="4501515" cy="762000"/>
          </a:xfrm>
          <a:prstGeom prst="rect">
            <a:avLst/>
          </a:prstGeom>
        </p:spPr>
        <p:txBody>
          <a:bodyPr vert="horz" wrap="square" lIns="0" tIns="93600" rIns="0" bIns="93600" rtlCol="0" anchor="t" anchorCtr="0">
            <a:noAutofit/>
          </a:bodyPr>
          <a:lstStyle/>
          <a:p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600" dirty="0" err="1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qiankun</a:t>
            </a:r>
            <a:r>
              <a:rPr lang="en-US" altLang="zh-CN" sz="2600" dirty="0" smtClean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00" dirty="0">
                <a:solidFill>
                  <a:srgbClr val="2254F4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</a:p>
          <a:p>
            <a:endParaRPr lang="zh-CN" altLang="en-US" sz="2600" dirty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0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>
              <a:lnSpc>
                <a:spcPct val="100000"/>
              </a:lnSpc>
            </a:pPr>
            <a:endParaRPr lang="zh-CN" altLang="en-US" sz="2600" b="0" i="0" dirty="0" smtClean="0">
              <a:solidFill>
                <a:srgbClr val="2254F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logo_蓝色_BOTON宝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382905"/>
            <a:ext cx="179006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8" y="244226"/>
            <a:ext cx="1007690" cy="766721"/>
          </a:xfrm>
          <a:prstGeom prst="rect">
            <a:avLst/>
          </a:prstGeom>
        </p:spPr>
      </p:pic>
      <p:sp>
        <p:nvSpPr>
          <p:cNvPr id="17" name="文本占位符 1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44207" y="503680"/>
            <a:ext cx="895350" cy="536575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de-DE" dirty="0" smtClean="0"/>
              <a:t>7</a:t>
            </a:r>
            <a:endParaRPr lang="en-US" altLang="de-DE" dirty="0"/>
          </a:p>
        </p:txBody>
      </p:sp>
      <p:sp>
        <p:nvSpPr>
          <p:cNvPr id="2" name="文本框 1"/>
          <p:cNvSpPr txBox="1"/>
          <p:nvPr/>
        </p:nvSpPr>
        <p:spPr>
          <a:xfrm>
            <a:off x="648746" y="1508912"/>
            <a:ext cx="10952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b="1" dirty="0"/>
              <a:t>1</a:t>
            </a:r>
            <a:r>
              <a:rPr lang="zh-CN" altLang="en-US" b="1" dirty="0" smtClean="0"/>
              <a:t>，</a:t>
            </a:r>
            <a:r>
              <a:rPr lang="zh-CN" altLang="en-US" b="1" cap="all" dirty="0"/>
              <a:t>使用场景</a:t>
            </a:r>
          </a:p>
          <a:p>
            <a:pPr fontAlgn="base"/>
            <a:r>
              <a:rPr lang="zh-CN" altLang="en-US" b="1" dirty="0"/>
              <a:t>   </a:t>
            </a:r>
            <a:r>
              <a:rPr lang="zh-CN" altLang="en-US" b="1" dirty="0" smtClean="0"/>
              <a:t>     </a:t>
            </a:r>
            <a:r>
              <a:rPr lang="zh-CN" altLang="en-US" dirty="0" smtClean="0"/>
              <a:t>项目规模很大，或子模块增加越来越多，每个模块可以独立运行维护的</a:t>
            </a:r>
            <a:r>
              <a:rPr lang="zh-CN" altLang="en-US" dirty="0"/>
              <a:t>、技术栈为</a:t>
            </a:r>
            <a:r>
              <a:rPr lang="en-US" altLang="zh-CN" dirty="0" err="1"/>
              <a:t>vue</a:t>
            </a:r>
            <a:r>
              <a:rPr lang="en-US" altLang="zh-CN" dirty="0"/>
              <a:t>/react/angular</a:t>
            </a:r>
            <a:r>
              <a:rPr lang="zh-CN" altLang="en-US" dirty="0"/>
              <a:t>的这类</a:t>
            </a:r>
            <a:r>
              <a:rPr lang="zh-CN" altLang="en-US" dirty="0" smtClean="0"/>
              <a:t>应用，需要</a:t>
            </a:r>
            <a:r>
              <a:rPr lang="zh-CN" altLang="en-US" dirty="0"/>
              <a:t>整合到统一平台</a:t>
            </a:r>
            <a:r>
              <a:rPr lang="zh-CN" altLang="en-US" dirty="0" smtClean="0"/>
              <a:t>上</a:t>
            </a:r>
            <a:r>
              <a:rPr lang="zh-CN" altLang="en-US" dirty="0"/>
              <a:t>。</a:t>
            </a:r>
            <a:r>
              <a:rPr lang="zh-CN" altLang="en-US" dirty="0" smtClean="0"/>
              <a:t>寻找</a:t>
            </a:r>
            <a:r>
              <a:rPr lang="en-US" altLang="zh-CN" dirty="0" smtClean="0"/>
              <a:t>iframe</a:t>
            </a:r>
            <a:r>
              <a:rPr lang="zh-CN" altLang="en-US" dirty="0"/>
              <a:t>更合适的替代</a:t>
            </a:r>
            <a:r>
              <a:rPr lang="zh-CN" altLang="en-US" dirty="0" smtClean="0"/>
              <a:t>方案。</a:t>
            </a:r>
            <a:endParaRPr lang="zh-CN" altLang="en-US" dirty="0"/>
          </a:p>
          <a:p>
            <a:pPr fontAlgn="base"/>
            <a:r>
              <a:rPr lang="zh-CN" altLang="en-US" dirty="0" smtClean="0"/>
              <a:t>         产品可以由客户根据自身需求，自定义选择应用模块的，比如客户前期只需购买基础功能模块，后期可升级添置购买其它模块的。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pPr fontAlgn="base"/>
            <a:r>
              <a:rPr lang="en-US" altLang="zh-CN" b="1" dirty="0"/>
              <a:t>2</a:t>
            </a:r>
            <a:r>
              <a:rPr lang="zh-CN" altLang="en-US" b="1" dirty="0" smtClean="0"/>
              <a:t>，</a:t>
            </a:r>
            <a:r>
              <a:rPr lang="en-US" altLang="zh-CN" b="1" dirty="0" err="1" smtClean="0"/>
              <a:t>qiankun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用法：</a:t>
            </a:r>
            <a:endParaRPr lang="en-US" altLang="zh-CN" b="1" dirty="0"/>
          </a:p>
          <a:p>
            <a:pPr fontAlgn="base"/>
            <a:r>
              <a:rPr lang="en-US" altLang="zh-CN" b="1" dirty="0" smtClean="0"/>
              <a:t>       </a:t>
            </a:r>
            <a:r>
              <a:rPr lang="zh-CN" altLang="en-US" dirty="0" smtClean="0"/>
              <a:t>主应用安装、注册</a:t>
            </a:r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endParaRPr lang="en-US" altLang="zh-CN" dirty="0" smtClean="0"/>
          </a:p>
          <a:p>
            <a:pPr fontAlgn="base"/>
            <a:endParaRPr lang="en-US" altLang="zh-CN" dirty="0"/>
          </a:p>
          <a:p>
            <a:pPr fontAlgn="base"/>
            <a:endParaRPr lang="en-US" altLang="zh-CN" dirty="0" smtClean="0"/>
          </a:p>
          <a:p>
            <a:pPr fontAlgn="base"/>
            <a:r>
              <a:rPr lang="en-US" altLang="zh-CN" dirty="0" smtClean="0"/>
              <a:t>   </a:t>
            </a:r>
          </a:p>
          <a:p>
            <a:pPr fontAlgn="base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49296" y="4029389"/>
            <a:ext cx="10698405" cy="2489646"/>
            <a:chOff x="9233" y="4806"/>
            <a:chExt cx="8509" cy="2989"/>
          </a:xfrm>
        </p:grpSpPr>
        <p:grpSp>
          <p:nvGrpSpPr>
            <p:cNvPr id="16" name="组合 15"/>
            <p:cNvGrpSpPr/>
            <p:nvPr/>
          </p:nvGrpSpPr>
          <p:grpSpPr>
            <a:xfrm>
              <a:off x="9233" y="4806"/>
              <a:ext cx="8509" cy="2989"/>
              <a:chOff x="9233" y="4806"/>
              <a:chExt cx="8509" cy="2989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9233" y="4806"/>
                <a:ext cx="8509" cy="278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190500" sx="101000" sy="101000" algn="ctr" rotWithShape="0">
                  <a:schemeClr val="tx1">
                    <a:lumMod val="75000"/>
                    <a:lumOff val="25000"/>
                    <a:alpha val="9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Object 16072"/>
              <p:cNvSpPr txBox="1"/>
              <p:nvPr/>
            </p:nvSpPr>
            <p:spPr>
              <a:xfrm>
                <a:off x="16285" y="6519"/>
                <a:ext cx="1253" cy="1276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6000" dirty="0">
                    <a:blipFill>
                      <a:blip r:embed="rId6"/>
                      <a:stretch>
                        <a:fillRect/>
                      </a:stretch>
                    </a:blipFill>
                    <a:latin typeface="OPPOSans-B"/>
                    <a:ea typeface="OPPOSans-B"/>
                  </a:rPr>
                  <a:t>CODE</a:t>
                </a:r>
                <a:endParaRPr lang="en-US" altLang="zh-CN" sz="6000" b="0" i="0" dirty="0" smtClean="0">
                  <a:blipFill>
                    <a:blip r:embed="rId6"/>
                    <a:stretch>
                      <a:fillRect/>
                    </a:stretch>
                  </a:blipFill>
                  <a:latin typeface="OPPOSans-B"/>
                  <a:ea typeface="OPPOSans-B"/>
                </a:endParaRPr>
              </a:p>
            </p:txBody>
          </p:sp>
        </p:grpSp>
        <p:sp>
          <p:nvSpPr>
            <p:cNvPr id="21" name="Object 16082"/>
            <p:cNvSpPr txBox="1"/>
            <p:nvPr/>
          </p:nvSpPr>
          <p:spPr>
            <a:xfrm>
              <a:off x="9602" y="4984"/>
              <a:ext cx="5436" cy="30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>
                <a:lnSpc>
                  <a:spcPct val="113000"/>
                </a:lnSpc>
              </a:pPr>
              <a:r>
                <a:rPr lang="zh-CN" altLang="en-US" sz="140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安装：</a:t>
              </a:r>
              <a:r>
                <a:rPr lang="en-US" altLang="zh-CN" sz="1400" dirty="0" err="1" smtClean="0">
                  <a:solidFill>
                    <a:srgbClr val="FFFFFF"/>
                  </a:solidFill>
                  <a:latin typeface="OPPOSans-B"/>
                  <a:ea typeface="OPPOSans-B"/>
                </a:rPr>
                <a:t>npm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 </a:t>
              </a:r>
              <a:r>
                <a:rPr lang="en-US" altLang="zh-CN" sz="1400" dirty="0" err="1">
                  <a:solidFill>
                    <a:srgbClr val="FFFFFF"/>
                  </a:solidFill>
                  <a:latin typeface="OPPOSans-B"/>
                  <a:ea typeface="OPPOSans-B"/>
                </a:rPr>
                <a:t>i</a:t>
              </a:r>
              <a:r>
                <a:rPr lang="en-US" altLang="zh-CN" sz="1400" dirty="0">
                  <a:solidFill>
                    <a:srgbClr val="FFFFFF"/>
                  </a:solidFill>
                  <a:latin typeface="OPPOSans-B"/>
                  <a:ea typeface="OPPOSans-B"/>
                </a:rPr>
                <a:t> </a:t>
              </a:r>
              <a:r>
                <a:rPr lang="en-US" altLang="zh-CN" sz="1400" dirty="0" err="1">
                  <a:solidFill>
                    <a:srgbClr val="FFFFFF"/>
                  </a:solidFill>
                  <a:latin typeface="OPPOSans-B"/>
                  <a:ea typeface="OPPOSans-B"/>
                </a:rPr>
                <a:t>qiankun</a:t>
              </a:r>
              <a:r>
                <a:rPr lang="en-US" altLang="zh-CN" sz="1400" dirty="0">
                  <a:solidFill>
                    <a:srgbClr val="FFFFFF"/>
                  </a:solidFill>
                  <a:latin typeface="OPPOSans-B"/>
                  <a:ea typeface="OPPOSans-B"/>
                </a:rPr>
                <a:t> </a:t>
              </a:r>
              <a:r>
                <a:rPr lang="en-US" altLang="zh-CN" sz="1400" dirty="0" smtClean="0">
                  <a:solidFill>
                    <a:srgbClr val="FFFFFF"/>
                  </a:solidFill>
                  <a:latin typeface="OPPOSans-B"/>
                  <a:ea typeface="OPPOSans-B"/>
                </a:rPr>
                <a:t>–S </a:t>
              </a:r>
            </a:p>
            <a:p>
              <a:pPr>
                <a:lnSpc>
                  <a:spcPct val="113000"/>
                </a:lnSpc>
              </a:pPr>
              <a:endParaRPr lang="zh-CN" altLang="en-US" sz="1400" b="0" i="0" dirty="0" smtClean="0">
                <a:solidFill>
                  <a:srgbClr val="FFFFFF"/>
                </a:solidFill>
                <a:latin typeface="OPPOSans-B"/>
                <a:ea typeface="OPPOSans-B"/>
              </a:endParaRPr>
            </a:p>
          </p:txBody>
        </p:sp>
      </p:grpSp>
      <p:sp>
        <p:nvSpPr>
          <p:cNvPr id="24" name="Object 16058"/>
          <p:cNvSpPr txBox="1"/>
          <p:nvPr/>
        </p:nvSpPr>
        <p:spPr>
          <a:xfrm>
            <a:off x="8937772" y="4524692"/>
            <a:ext cx="1960517" cy="275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1100" b="0" i="0" dirty="0" smtClean="0">
                <a:solidFill>
                  <a:srgbClr val="FFFFFF"/>
                </a:solidFill>
                <a:latin typeface="OPPOSans-B"/>
                <a:ea typeface="OPPOSans-B"/>
              </a:rPr>
              <a:t>JS</a:t>
            </a:r>
            <a:r>
              <a:rPr lang="zh-CN" altLang="en-US" sz="1100" b="0" i="0" dirty="0" smtClean="0">
                <a:solidFill>
                  <a:srgbClr val="FFFFFF"/>
                </a:solidFill>
                <a:latin typeface="OPPOSans-B"/>
                <a:ea typeface="OPPOSans-B"/>
              </a:rPr>
              <a:t>代码</a:t>
            </a:r>
            <a:endParaRPr lang="zh-CN" sz="1100" b="0" i="0" dirty="0" smtClean="0">
              <a:solidFill>
                <a:srgbClr val="FFFFFF"/>
              </a:solidFill>
              <a:latin typeface="OPPOSans-B"/>
              <a:ea typeface="OPPOSans-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5643" y="4432789"/>
            <a:ext cx="710418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注册：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registerMicroApps</a:t>
            </a:r>
            <a:r>
              <a:rPr lang="en-US" altLang="zh-CN" sz="1400" dirty="0" smtClean="0">
                <a:solidFill>
                  <a:schemeClr val="bg1"/>
                </a:solidFill>
              </a:rPr>
              <a:t>([  </a:t>
            </a:r>
            <a:r>
              <a:rPr lang="en-US" altLang="zh-CN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name: </a:t>
            </a:r>
            <a:r>
              <a:rPr lang="en-US" altLang="zh-CN" sz="1400" dirty="0" smtClean="0">
                <a:solidFill>
                  <a:schemeClr val="bg1"/>
                </a:solidFill>
              </a:rPr>
              <a:t>‘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appName</a:t>
            </a:r>
            <a:r>
              <a:rPr lang="en-US" altLang="zh-CN" sz="1400" dirty="0" smtClean="0">
                <a:solidFill>
                  <a:schemeClr val="bg1"/>
                </a:solidFill>
              </a:rPr>
              <a:t>',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    entry: </a:t>
            </a:r>
            <a:r>
              <a:rPr lang="en-US" altLang="zh-CN" sz="1400" dirty="0" smtClean="0">
                <a:solidFill>
                  <a:schemeClr val="bg1"/>
                </a:solidFill>
              </a:rPr>
              <a:t>‘http</a:t>
            </a:r>
            <a:r>
              <a:rPr lang="en-US" altLang="zh-CN" sz="1400" dirty="0">
                <a:solidFill>
                  <a:schemeClr val="bg1"/>
                </a:solidFill>
              </a:rPr>
              <a:t>://</a:t>
            </a:r>
            <a:r>
              <a:rPr lang="en-US" altLang="zh-CN" sz="1400" dirty="0" smtClean="0">
                <a:solidFill>
                  <a:schemeClr val="bg1"/>
                </a:solidFill>
              </a:rPr>
              <a:t>localhost:9000’,   // </a:t>
            </a:r>
            <a:r>
              <a:rPr lang="zh-CN" altLang="en-US" sz="1400" dirty="0" smtClean="0">
                <a:solidFill>
                  <a:schemeClr val="bg1"/>
                </a:solidFill>
              </a:rPr>
              <a:t>入口地址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    container: </a:t>
            </a:r>
            <a:r>
              <a:rPr lang="en-US" altLang="zh-CN" sz="1400" dirty="0" smtClean="0">
                <a:solidFill>
                  <a:schemeClr val="bg1"/>
                </a:solidFill>
              </a:rPr>
              <a:t>‘#container’,              // </a:t>
            </a:r>
            <a:r>
              <a:rPr lang="zh-CN" altLang="en-US" sz="1400" dirty="0" smtClean="0">
                <a:solidFill>
                  <a:schemeClr val="bg1"/>
                </a:solidFill>
              </a:rPr>
              <a:t>挂载容器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    </a:t>
            </a:r>
            <a:r>
              <a:rPr lang="en-US" altLang="zh-CN" sz="1400" dirty="0" err="1">
                <a:solidFill>
                  <a:schemeClr val="bg1"/>
                </a:solidFill>
              </a:rPr>
              <a:t>activeRule</a:t>
            </a:r>
            <a:r>
              <a:rPr lang="en-US" altLang="zh-CN" sz="1400" dirty="0">
                <a:solidFill>
                  <a:schemeClr val="bg1"/>
                </a:solidFill>
              </a:rPr>
              <a:t>: </a:t>
            </a:r>
            <a:r>
              <a:rPr lang="en-US" altLang="zh-CN" sz="1400" dirty="0" smtClean="0">
                <a:solidFill>
                  <a:schemeClr val="bg1"/>
                </a:solidFill>
              </a:rPr>
              <a:t>‘/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appRoute</a:t>
            </a:r>
            <a:r>
              <a:rPr lang="en-US" altLang="zh-CN" sz="1400" dirty="0" smtClean="0">
                <a:solidFill>
                  <a:schemeClr val="bg1"/>
                </a:solidFill>
              </a:rPr>
              <a:t>’,                     // </a:t>
            </a:r>
            <a:r>
              <a:rPr lang="zh-CN" altLang="en-US" sz="1400" dirty="0" smtClean="0">
                <a:solidFill>
                  <a:schemeClr val="bg1"/>
                </a:solidFill>
              </a:rPr>
              <a:t>应用激活规则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  </a:t>
            </a:r>
            <a:r>
              <a:rPr lang="en-US" altLang="zh-CN" sz="1400" dirty="0" smtClean="0">
                <a:solidFill>
                  <a:schemeClr val="bg1"/>
                </a:solidFill>
              </a:rPr>
              <a:t>},]);</a:t>
            </a: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start</a:t>
            </a:r>
            <a:r>
              <a:rPr lang="en-US" altLang="zh-CN" sz="1400" dirty="0" smtClean="0">
                <a:solidFill>
                  <a:schemeClr val="bg1"/>
                </a:solidFill>
              </a:rPr>
              <a:t>();                                               // </a:t>
            </a:r>
            <a:r>
              <a:rPr lang="zh-CN" altLang="en-US" sz="1400" dirty="0" smtClean="0">
                <a:solidFill>
                  <a:schemeClr val="bg1"/>
                </a:solidFill>
              </a:rPr>
              <a:t>启动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23ada4-1dad-4368-9344-7cbc59fbe6b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20893</TotalTime>
  <Words>1193</Words>
  <Application>Microsoft Office PowerPoint</Application>
  <PresentationFormat>宽屏</PresentationFormat>
  <Paragraphs>286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 Unicode MS</vt:lpstr>
      <vt:lpstr>OPPOSans-B</vt:lpstr>
      <vt:lpstr>OPPOSans-M</vt:lpstr>
      <vt:lpstr>OPPOSans-R</vt:lpstr>
      <vt:lpstr>Reeji-CloudHeiChao-GB-Regular</vt:lpstr>
      <vt:lpstr>宋体</vt:lpstr>
      <vt:lpstr>Microsoft YaHei</vt:lpstr>
      <vt:lpstr>Microsoft YaHei</vt:lpstr>
      <vt:lpstr>Arial</vt:lpstr>
      <vt:lpstr>Calibri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baby</dc:creator>
  <cp:lastModifiedBy>杨柳菁</cp:lastModifiedBy>
  <cp:revision>246</cp:revision>
  <dcterms:created xsi:type="dcterms:W3CDTF">2022-07-18T06:10:46Z</dcterms:created>
  <dcterms:modified xsi:type="dcterms:W3CDTF">2022-09-06T06:28:43Z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2052-4.3.0.7280</vt:lpwstr>
  </property>
  <property fmtid="{D5CDD505-2E9C-101B-9397-08002B2CF9AE}" pid="3" name="ICV">
    <vt:lpwstr>C63854E64569CFFEE419CB62540B3D37</vt:lpwstr>
  </property>
</Properties>
</file>